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1" r:id="rId5"/>
    <p:sldId id="461" r:id="rId6"/>
    <p:sldId id="444" r:id="rId7"/>
    <p:sldId id="464" r:id="rId8"/>
    <p:sldId id="466" r:id="rId9"/>
    <p:sldId id="467" r:id="rId10"/>
    <p:sldId id="465" r:id="rId11"/>
    <p:sldId id="260" r:id="rId12"/>
  </p:sldIdLst>
  <p:sldSz cx="9906000" cy="6858000" type="A4"/>
  <p:notesSz cx="6797675" cy="9928225"/>
  <p:defaultTextStyle>
    <a:defPPr>
      <a:defRPr lang="ru-RU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B4B05"/>
    <a:srgbClr val="CC0000"/>
    <a:srgbClr val="CC3300"/>
    <a:srgbClr val="D2233C"/>
    <a:srgbClr val="DF21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8" autoAdjust="0"/>
    <p:restoredTop sz="95355" autoAdjust="0"/>
  </p:normalViewPr>
  <p:slideViewPr>
    <p:cSldViewPr>
      <p:cViewPr varScale="1">
        <p:scale>
          <a:sx n="88" d="100"/>
          <a:sy n="88" d="100"/>
        </p:scale>
        <p:origin x="1243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FB697BA6-2827-41F6-8F17-2AE400D99549}" type="datetimeFigureOut">
              <a:rPr lang="ru-RU" smtClean="0"/>
              <a:t>22.11.2024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23829A0-1E3F-412F-B938-C4B003012A5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795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DE16000A-C007-47A6-8052-20BC353FD599}" type="datetimeFigureOut">
              <a:rPr lang="ru-RU" smtClean="0"/>
              <a:t>22.11.2024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630"/>
            <a:ext cx="5438775" cy="4467939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2D8DA8F-D50D-4365-A467-28E09F6EABA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2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48544" y="2348880"/>
            <a:ext cx="8420100" cy="1470025"/>
          </a:xfrm>
        </p:spPr>
        <p:txBody>
          <a:bodyPr>
            <a:noAutofit/>
          </a:bodyPr>
          <a:lstStyle>
            <a:lvl1pPr algn="l">
              <a:defRPr sz="4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ТЕМА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6105128" y="270986"/>
            <a:ext cx="3499619" cy="53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altLang="ru-RU" sz="2800" b="0" i="0" dirty="0">
                <a:solidFill>
                  <a:schemeClr val="bg1"/>
                </a:solidFill>
                <a:latin typeface="Tahoma" pitchFamily="34" charset="0"/>
              </a:rPr>
              <a:t>Всегда в движении!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68824" cy="1081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171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8501" y="404664"/>
            <a:ext cx="8977329" cy="410448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НАИМЕНОВАНИЕ РАЗДЕЛА</a:t>
            </a:r>
          </a:p>
        </p:txBody>
      </p:sp>
      <p:cxnSp>
        <p:nvCxnSpPr>
          <p:cNvPr id="34" name="Прямая соединительная линия 33"/>
          <p:cNvCxnSpPr/>
          <p:nvPr userDrawn="1"/>
        </p:nvCxnSpPr>
        <p:spPr>
          <a:xfrm>
            <a:off x="8955086" y="6525344"/>
            <a:ext cx="966466" cy="0"/>
          </a:xfrm>
          <a:prstGeom prst="line">
            <a:avLst/>
          </a:prstGeom>
          <a:ln w="19050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 userDrawn="1"/>
        </p:nvCxnSpPr>
        <p:spPr>
          <a:xfrm>
            <a:off x="344488" y="332656"/>
            <a:ext cx="0" cy="576064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sz="quarter" idx="15" hasCustomPrompt="1"/>
          </p:nvPr>
        </p:nvSpPr>
        <p:spPr>
          <a:xfrm>
            <a:off x="352872" y="3717032"/>
            <a:ext cx="9136632" cy="1800200"/>
          </a:xfrm>
        </p:spPr>
        <p:txBody>
          <a:bodyPr>
            <a:noAutofit/>
          </a:bodyPr>
          <a:lstStyle>
            <a:lvl1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ru-RU" dirty="0"/>
              <a:t>Блок текста (рекомендуемый размер шрифта 16)</a:t>
            </a:r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 flipH="1">
            <a:off x="488504" y="836712"/>
            <a:ext cx="89498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9645"/>
            <a:ext cx="1691679" cy="55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69902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8501" y="404664"/>
            <a:ext cx="8979818" cy="410448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ЗАГОЛОВОК СЛАЙДА</a:t>
            </a:r>
          </a:p>
        </p:txBody>
      </p:sp>
      <p:sp>
        <p:nvSpPr>
          <p:cNvPr id="28" name="Рисунок 27"/>
          <p:cNvSpPr>
            <a:spLocks noGrp="1"/>
          </p:cNvSpPr>
          <p:nvPr>
            <p:ph type="pic" sz="quarter" idx="13"/>
          </p:nvPr>
        </p:nvSpPr>
        <p:spPr>
          <a:xfrm>
            <a:off x="542925" y="1484313"/>
            <a:ext cx="2085975" cy="13001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ru-RU" dirty="0"/>
          </a:p>
        </p:txBody>
      </p:sp>
      <p:sp>
        <p:nvSpPr>
          <p:cNvPr id="36" name="Рисунок 27"/>
          <p:cNvSpPr>
            <a:spLocks noGrp="1"/>
          </p:cNvSpPr>
          <p:nvPr>
            <p:ph type="pic" sz="quarter" idx="14"/>
          </p:nvPr>
        </p:nvSpPr>
        <p:spPr>
          <a:xfrm>
            <a:off x="2771775" y="1484313"/>
            <a:ext cx="2085975" cy="13001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ru-RU" dirty="0"/>
          </a:p>
        </p:txBody>
      </p:sp>
      <p:sp>
        <p:nvSpPr>
          <p:cNvPr id="39" name="Рисунок 27"/>
          <p:cNvSpPr>
            <a:spLocks noGrp="1"/>
          </p:cNvSpPr>
          <p:nvPr>
            <p:ph type="pic" sz="quarter" idx="15"/>
          </p:nvPr>
        </p:nvSpPr>
        <p:spPr>
          <a:xfrm>
            <a:off x="5010150" y="1484313"/>
            <a:ext cx="2085975" cy="13001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ru-RU" dirty="0"/>
          </a:p>
        </p:txBody>
      </p:sp>
      <p:sp>
        <p:nvSpPr>
          <p:cNvPr id="40" name="Рисунок 27"/>
          <p:cNvSpPr>
            <a:spLocks noGrp="1"/>
          </p:cNvSpPr>
          <p:nvPr>
            <p:ph type="pic" sz="quarter" idx="16"/>
          </p:nvPr>
        </p:nvSpPr>
        <p:spPr>
          <a:xfrm>
            <a:off x="7248525" y="1484313"/>
            <a:ext cx="2085975" cy="13001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endParaRPr lang="ru-RU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344488" y="332656"/>
            <a:ext cx="0" cy="576064"/>
          </a:xfrm>
          <a:prstGeom prst="line">
            <a:avLst/>
          </a:prstGeom>
          <a:ln w="6032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 userDrawn="1"/>
        </p:nvCxnSpPr>
        <p:spPr>
          <a:xfrm>
            <a:off x="8955086" y="6525344"/>
            <a:ext cx="966466" cy="0"/>
          </a:xfrm>
          <a:prstGeom prst="line">
            <a:avLst/>
          </a:prstGeom>
          <a:ln w="19050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9645"/>
            <a:ext cx="1691679" cy="55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87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62080" y="1196752"/>
            <a:ext cx="6551159" cy="306265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828592" indent="0">
              <a:buNone/>
              <a:defRPr sz="1600" baseline="0"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4"/>
            <a:r>
              <a:rPr lang="ru-RU" dirty="0"/>
              <a:t>Рисунок, карта, фото, диаграмма</a:t>
            </a:r>
          </a:p>
        </p:txBody>
      </p:sp>
      <p:cxnSp>
        <p:nvCxnSpPr>
          <p:cNvPr id="14" name="Прямая соединительная линия 13"/>
          <p:cNvCxnSpPr/>
          <p:nvPr userDrawn="1"/>
        </p:nvCxnSpPr>
        <p:spPr>
          <a:xfrm>
            <a:off x="8955086" y="6525344"/>
            <a:ext cx="966466" cy="0"/>
          </a:xfrm>
          <a:prstGeom prst="line">
            <a:avLst/>
          </a:prstGeom>
          <a:ln w="19050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8501" y="404664"/>
            <a:ext cx="8979818" cy="410448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ЗАГОЛОВОК СЛАЙДА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344488" y="332656"/>
            <a:ext cx="0" cy="576064"/>
          </a:xfrm>
          <a:prstGeom prst="line">
            <a:avLst/>
          </a:prstGeom>
          <a:ln w="6032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560512" y="4436517"/>
            <a:ext cx="8877807" cy="1512763"/>
          </a:xfrm>
        </p:spPr>
        <p:txBody>
          <a:bodyPr>
            <a:normAutofit/>
          </a:bodyPr>
          <a:lstStyle>
            <a:lvl1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Блок текста (рекомендуемый размер шрифта 16)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9645"/>
            <a:ext cx="1691679" cy="55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1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62080" y="1196752"/>
            <a:ext cx="8783408" cy="480399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828592" indent="0">
              <a:buNone/>
              <a:defRPr sz="1600" baseline="0"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4"/>
            <a:r>
              <a:rPr lang="ru-RU" dirty="0"/>
              <a:t>Рисунок, карта, фото, диаграмма, видео</a:t>
            </a: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8955086" y="6525344"/>
            <a:ext cx="966466" cy="0"/>
          </a:xfrm>
          <a:prstGeom prst="line">
            <a:avLst/>
          </a:prstGeom>
          <a:ln w="19050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8501" y="404664"/>
            <a:ext cx="8979818" cy="410448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ЗАГОЛОВОК СЛАЙДА</a:t>
            </a:r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344488" y="332656"/>
            <a:ext cx="0" cy="576064"/>
          </a:xfrm>
          <a:prstGeom prst="line">
            <a:avLst/>
          </a:prstGeom>
          <a:ln w="6032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 flipH="1">
            <a:off x="488504" y="836712"/>
            <a:ext cx="8784976" cy="0"/>
          </a:xfrm>
          <a:prstGeom prst="line">
            <a:avLst/>
          </a:prstGeom>
          <a:ln w="2857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9645"/>
            <a:ext cx="1691679" cy="55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13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олько заголовок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-1" y="5733256"/>
            <a:ext cx="9906001" cy="66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7287" tIns="53643" rIns="107287" bIns="5364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b="1" dirty="0">
                <a:solidFill>
                  <a:schemeClr val="bg1"/>
                </a:solidFill>
              </a:rPr>
              <a:t>Всегда в движении!</a:t>
            </a:r>
            <a:endParaRPr lang="ru-RU" altLang="ru-RU" sz="3600" b="1" i="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68824" cy="1081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9060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79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501" y="404664"/>
            <a:ext cx="8979818" cy="410448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dirty="0"/>
              <a:t>ЗАГОЛОВОК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>
            <a:off x="8955086" y="6525344"/>
            <a:ext cx="966466" cy="0"/>
          </a:xfrm>
          <a:prstGeom prst="line">
            <a:avLst/>
          </a:prstGeom>
          <a:ln w="19050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 userDrawn="1"/>
        </p:nvCxnSpPr>
        <p:spPr>
          <a:xfrm>
            <a:off x="344488" y="332656"/>
            <a:ext cx="0" cy="576064"/>
          </a:xfrm>
          <a:prstGeom prst="line">
            <a:avLst/>
          </a:prstGeom>
          <a:ln w="6032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 flipH="1">
            <a:off x="488505" y="836712"/>
            <a:ext cx="8949814" cy="0"/>
          </a:xfrm>
          <a:prstGeom prst="line">
            <a:avLst/>
          </a:prstGeom>
          <a:ln w="28575">
            <a:solidFill>
              <a:srgbClr val="D223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9645"/>
            <a:ext cx="1691679" cy="555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9"/>
          <p:cNvSpPr txBox="1">
            <a:spLocks noChangeArrowheads="1"/>
          </p:cNvSpPr>
          <p:nvPr userDrawn="1"/>
        </p:nvSpPr>
        <p:spPr bwMode="auto">
          <a:xfrm>
            <a:off x="7617296" y="6525344"/>
            <a:ext cx="2133600" cy="285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296" rtl="0" eaLnBrk="1" latinLnBrk="0" hangingPunct="1">
              <a:defRPr sz="1400" b="1" kern="1200">
                <a:solidFill>
                  <a:srgbClr val="969696"/>
                </a:solidFill>
                <a:latin typeface="+mn-lt"/>
                <a:ea typeface="+mn-ea"/>
                <a:cs typeface="+mn-cs"/>
              </a:defRPr>
            </a:lvl1pPr>
            <a:lvl2pPr marL="45714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5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3DC7B3A-0A6D-478B-9BC0-F3751AB67A10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14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8" r:id="rId5"/>
    <p:sldLayoutId id="2147483657" r:id="rId6"/>
  </p:sldLayoutIdLst>
  <p:hf hdr="0" dt="0"/>
  <p:txStyles>
    <p:titleStyle>
      <a:lvl1pPr algn="l" defTabSz="914296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1" indent="-342861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6" indent="-285717" algn="l" defTabSz="9142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70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7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6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>
            <a:spLocks noGrp="1"/>
          </p:cNvSpPr>
          <p:nvPr>
            <p:ph type="ctrTitle"/>
          </p:nvPr>
        </p:nvSpPr>
        <p:spPr>
          <a:xfrm>
            <a:off x="776536" y="2348880"/>
            <a:ext cx="8492108" cy="2088232"/>
          </a:xfrm>
        </p:spPr>
        <p:txBody>
          <a:bodyPr/>
          <a:lstStyle/>
          <a:p>
            <a:pPr algn="ctr"/>
            <a:r>
              <a:rPr lang="ru-RU" altLang="ru-RU" sz="2400" b="1" dirty="0" smtClean="0"/>
              <a:t>О необходимости внесения изменений в нормативные акты, </a:t>
            </a:r>
            <a:r>
              <a:rPr lang="ru-RU" altLang="ru-RU" sz="2400" b="1" dirty="0"/>
              <a:t>предусматривающие </a:t>
            </a:r>
            <a:r>
              <a:rPr lang="ru-RU" altLang="ru-RU" sz="2400" b="1" dirty="0" smtClean="0"/>
              <a:t>декларирование/сертификацию 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>технологических трубопроводов </a:t>
            </a:r>
            <a:endParaRPr lang="ru-RU" altLang="ru-RU" sz="2400" dirty="0"/>
          </a:p>
        </p:txBody>
      </p:sp>
      <p:sp>
        <p:nvSpPr>
          <p:cNvPr id="5" name="Текст 11"/>
          <p:cNvSpPr txBox="1">
            <a:spLocks/>
          </p:cNvSpPr>
          <p:nvPr/>
        </p:nvSpPr>
        <p:spPr bwMode="auto">
          <a:xfrm>
            <a:off x="485694" y="5589240"/>
            <a:ext cx="907256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endParaRPr lang="ru-RU" alt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0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8979818" cy="626472"/>
          </a:xfrm>
        </p:spPr>
        <p:txBody>
          <a:bodyPr vert="horz" lIns="91429" tIns="45715" rIns="91429" bIns="45715" rtlCol="0" anchor="ctr">
            <a:noAutofit/>
          </a:bodyPr>
          <a:lstStyle/>
          <a:p>
            <a:r>
              <a:rPr lang="ru-RU" sz="1800" dirty="0" smtClean="0"/>
              <a:t>Определение технологического трубопровода – «сооружения»</a:t>
            </a:r>
            <a:endParaRPr lang="ru-RU" sz="1800" dirty="0"/>
          </a:p>
        </p:txBody>
      </p:sp>
      <p:sp>
        <p:nvSpPr>
          <p:cNvPr id="5" name="Полилиния 4"/>
          <p:cNvSpPr/>
          <p:nvPr/>
        </p:nvSpPr>
        <p:spPr>
          <a:xfrm>
            <a:off x="560511" y="998874"/>
            <a:ext cx="8907809" cy="1800200"/>
          </a:xfrm>
          <a:custGeom>
            <a:avLst/>
            <a:gdLst>
              <a:gd name="connsiteX0" fmla="*/ 0 w 8907809"/>
              <a:gd name="connsiteY0" fmla="*/ 0 h 1604267"/>
              <a:gd name="connsiteX1" fmla="*/ 8907809 w 8907809"/>
              <a:gd name="connsiteY1" fmla="*/ 0 h 1604267"/>
              <a:gd name="connsiteX2" fmla="*/ 8907809 w 8907809"/>
              <a:gd name="connsiteY2" fmla="*/ 1604267 h 1604267"/>
              <a:gd name="connsiteX3" fmla="*/ 0 w 8907809"/>
              <a:gd name="connsiteY3" fmla="*/ 1604267 h 1604267"/>
              <a:gd name="connsiteX4" fmla="*/ 0 w 8907809"/>
              <a:gd name="connsiteY4" fmla="*/ 0 h 160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809" h="1604267">
                <a:moveTo>
                  <a:pt x="0" y="0"/>
                </a:moveTo>
                <a:lnTo>
                  <a:pt x="8907809" y="0"/>
                </a:lnTo>
                <a:lnTo>
                  <a:pt x="8907809" y="1604267"/>
                </a:lnTo>
                <a:lnTo>
                  <a:pt x="0" y="160426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1345" tIns="437388" rIns="691345" bIns="85344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buChar char="••"/>
            </a:pPr>
            <a:r>
              <a:rPr lang="ru-RU" sz="1200" kern="1200" dirty="0" smtClean="0"/>
              <a:t>К технологическим трубопроводам относятся трубопроводы, предназначенные для перемещения в пределах промышленного предприятия или группы этих предприятий сырья, полуфабрикатов, готового продукта, вспомогательных материалов, включающих в том числе пар, воду, воздух, газы, хладагенты, смазки, эмульсии, и обеспечивающие ведение технологического процесса и эксплуатацию оборудования и </a:t>
            </a:r>
            <a:r>
              <a:rPr lang="ru-RU" sz="1200" b="1" kern="1200" dirty="0" smtClean="0"/>
              <a:t>представляют собой конструкцию (сооружение)</a:t>
            </a:r>
            <a:r>
              <a:rPr lang="ru-RU" sz="1200" kern="1200" dirty="0" smtClean="0"/>
              <a:t>, состоящую из труб, деталей и элементов трубопровода, включая трубопроводную арматуру, отводы, переходы, тройники, фланцы и элементы крепления, защиты и компенсации трубопровода (опоры, подвески, компенсаторы, болты, шайбы, прокладки), плотно и прочно соединенные между собой (п.42)</a:t>
            </a:r>
            <a:endParaRPr lang="ru-RU" sz="1200" kern="1200" dirty="0"/>
          </a:p>
        </p:txBody>
      </p:sp>
      <p:sp>
        <p:nvSpPr>
          <p:cNvPr id="6" name="Полилиния 5"/>
          <p:cNvSpPr/>
          <p:nvPr/>
        </p:nvSpPr>
        <p:spPr>
          <a:xfrm>
            <a:off x="1027627" y="884348"/>
            <a:ext cx="8123440" cy="549442"/>
          </a:xfrm>
          <a:custGeom>
            <a:avLst/>
            <a:gdLst>
              <a:gd name="connsiteX0" fmla="*/ 0 w 8123440"/>
              <a:gd name="connsiteY0" fmla="*/ 127608 h 765630"/>
              <a:gd name="connsiteX1" fmla="*/ 127608 w 8123440"/>
              <a:gd name="connsiteY1" fmla="*/ 0 h 765630"/>
              <a:gd name="connsiteX2" fmla="*/ 7995832 w 8123440"/>
              <a:gd name="connsiteY2" fmla="*/ 0 h 765630"/>
              <a:gd name="connsiteX3" fmla="*/ 8123440 w 8123440"/>
              <a:gd name="connsiteY3" fmla="*/ 127608 h 765630"/>
              <a:gd name="connsiteX4" fmla="*/ 8123440 w 8123440"/>
              <a:gd name="connsiteY4" fmla="*/ 638022 h 765630"/>
              <a:gd name="connsiteX5" fmla="*/ 7995832 w 8123440"/>
              <a:gd name="connsiteY5" fmla="*/ 765630 h 765630"/>
              <a:gd name="connsiteX6" fmla="*/ 127608 w 8123440"/>
              <a:gd name="connsiteY6" fmla="*/ 765630 h 765630"/>
              <a:gd name="connsiteX7" fmla="*/ 0 w 8123440"/>
              <a:gd name="connsiteY7" fmla="*/ 638022 h 765630"/>
              <a:gd name="connsiteX8" fmla="*/ 0 w 8123440"/>
              <a:gd name="connsiteY8" fmla="*/ 127608 h 76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3440" h="765630">
                <a:moveTo>
                  <a:pt x="0" y="127608"/>
                </a:moveTo>
                <a:cubicBezTo>
                  <a:pt x="0" y="57132"/>
                  <a:pt x="57132" y="0"/>
                  <a:pt x="127608" y="0"/>
                </a:cubicBezTo>
                <a:lnTo>
                  <a:pt x="7995832" y="0"/>
                </a:lnTo>
                <a:cubicBezTo>
                  <a:pt x="8066308" y="0"/>
                  <a:pt x="8123440" y="57132"/>
                  <a:pt x="8123440" y="127608"/>
                </a:cubicBezTo>
                <a:lnTo>
                  <a:pt x="8123440" y="638022"/>
                </a:lnTo>
                <a:cubicBezTo>
                  <a:pt x="8123440" y="708498"/>
                  <a:pt x="8066308" y="765630"/>
                  <a:pt x="7995832" y="765630"/>
                </a:cubicBezTo>
                <a:lnTo>
                  <a:pt x="127608" y="765630"/>
                </a:lnTo>
                <a:cubicBezTo>
                  <a:pt x="57132" y="765630"/>
                  <a:pt x="0" y="708498"/>
                  <a:pt x="0" y="638022"/>
                </a:cubicBezTo>
                <a:lnTo>
                  <a:pt x="0" y="1276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3061" tIns="37375" rIns="273061" bIns="37375" numCol="1" spcCol="127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/>
              <a:t>«Общие правила взрывобезопасности для взрывопожароопасных химических, нефтехимических и нефтеперерабатывающих производств», утв. приказом Ростехнадзора от 15.12.2020 №533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538997" y="3056075"/>
            <a:ext cx="8907809" cy="1584175"/>
          </a:xfrm>
          <a:custGeom>
            <a:avLst/>
            <a:gdLst>
              <a:gd name="connsiteX0" fmla="*/ 0 w 8907809"/>
              <a:gd name="connsiteY0" fmla="*/ 0 h 1699667"/>
              <a:gd name="connsiteX1" fmla="*/ 8907809 w 8907809"/>
              <a:gd name="connsiteY1" fmla="*/ 0 h 1699667"/>
              <a:gd name="connsiteX2" fmla="*/ 8907809 w 8907809"/>
              <a:gd name="connsiteY2" fmla="*/ 1699667 h 1699667"/>
              <a:gd name="connsiteX3" fmla="*/ 0 w 8907809"/>
              <a:gd name="connsiteY3" fmla="*/ 1699667 h 1699667"/>
              <a:gd name="connsiteX4" fmla="*/ 0 w 8907809"/>
              <a:gd name="connsiteY4" fmla="*/ 0 h 169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809" h="1699667">
                <a:moveTo>
                  <a:pt x="0" y="0"/>
                </a:moveTo>
                <a:lnTo>
                  <a:pt x="8907809" y="0"/>
                </a:lnTo>
                <a:lnTo>
                  <a:pt x="8907809" y="1699667"/>
                </a:lnTo>
                <a:lnTo>
                  <a:pt x="0" y="169966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1345" tIns="437388" rIns="691345" bIns="85344" numCol="1" spcCol="1270" anchor="t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200" b="1" kern="1200" dirty="0" smtClean="0"/>
              <a:t>Конструкции (сооружения)</a:t>
            </a:r>
            <a:r>
              <a:rPr lang="ru-RU" sz="1200" kern="1200" dirty="0" smtClean="0"/>
              <a:t>, состоящие из труб, деталей и элементов трубопровода, включая трубопроводную арматуру, отводы, переходы, тройники, фланцы и элементы крепления, защиты и компенсации трубопровода (опоры, подвески, компенсаторы, болты, шайбы, прокладки), герметично и прочно соединенные между собой (далее - технологические трубопроводы), предназначенные для перемещения нефти, нефтепродуктов, отработанных нефтепродуктов и обеспечивающие в пределах опасных производственных объектов складов нефти и нефтепродуктов выполнение технологических операций и эксплуатацию оборудования ....(п133.). </a:t>
            </a:r>
            <a:endParaRPr lang="ru-RU" sz="12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1006112" y="2912059"/>
            <a:ext cx="8035832" cy="595969"/>
          </a:xfrm>
          <a:custGeom>
            <a:avLst/>
            <a:gdLst>
              <a:gd name="connsiteX0" fmla="*/ 0 w 8035832"/>
              <a:gd name="connsiteY0" fmla="*/ 124865 h 749175"/>
              <a:gd name="connsiteX1" fmla="*/ 124865 w 8035832"/>
              <a:gd name="connsiteY1" fmla="*/ 0 h 749175"/>
              <a:gd name="connsiteX2" fmla="*/ 7910967 w 8035832"/>
              <a:gd name="connsiteY2" fmla="*/ 0 h 749175"/>
              <a:gd name="connsiteX3" fmla="*/ 8035832 w 8035832"/>
              <a:gd name="connsiteY3" fmla="*/ 124865 h 749175"/>
              <a:gd name="connsiteX4" fmla="*/ 8035832 w 8035832"/>
              <a:gd name="connsiteY4" fmla="*/ 624310 h 749175"/>
              <a:gd name="connsiteX5" fmla="*/ 7910967 w 8035832"/>
              <a:gd name="connsiteY5" fmla="*/ 749175 h 749175"/>
              <a:gd name="connsiteX6" fmla="*/ 124865 w 8035832"/>
              <a:gd name="connsiteY6" fmla="*/ 749175 h 749175"/>
              <a:gd name="connsiteX7" fmla="*/ 0 w 8035832"/>
              <a:gd name="connsiteY7" fmla="*/ 624310 h 749175"/>
              <a:gd name="connsiteX8" fmla="*/ 0 w 8035832"/>
              <a:gd name="connsiteY8" fmla="*/ 124865 h 749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35832" h="749175">
                <a:moveTo>
                  <a:pt x="0" y="124865"/>
                </a:moveTo>
                <a:cubicBezTo>
                  <a:pt x="0" y="55904"/>
                  <a:pt x="55904" y="0"/>
                  <a:pt x="124865" y="0"/>
                </a:cubicBezTo>
                <a:lnTo>
                  <a:pt x="7910967" y="0"/>
                </a:lnTo>
                <a:cubicBezTo>
                  <a:pt x="7979928" y="0"/>
                  <a:pt x="8035832" y="55904"/>
                  <a:pt x="8035832" y="124865"/>
                </a:cubicBezTo>
                <a:lnTo>
                  <a:pt x="8035832" y="624310"/>
                </a:lnTo>
                <a:cubicBezTo>
                  <a:pt x="8035832" y="693271"/>
                  <a:pt x="7979928" y="749175"/>
                  <a:pt x="7910967" y="749175"/>
                </a:cubicBezTo>
                <a:lnTo>
                  <a:pt x="124865" y="749175"/>
                </a:lnTo>
                <a:cubicBezTo>
                  <a:pt x="55904" y="749175"/>
                  <a:pt x="0" y="693271"/>
                  <a:pt x="0" y="624310"/>
                </a:cubicBezTo>
                <a:lnTo>
                  <a:pt x="0" y="12486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2258" tIns="36572" rIns="272258" bIns="36572" numCol="1" spcCol="127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/>
              <a:t>«Правила промышленной безопасности складов нефти и нефтепродуктов», утв. приказ Ростехнадзора от 15.12.2020 №529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578420" y="4897251"/>
            <a:ext cx="8907809" cy="1484077"/>
          </a:xfrm>
          <a:custGeom>
            <a:avLst/>
            <a:gdLst>
              <a:gd name="connsiteX0" fmla="*/ 0 w 8907809"/>
              <a:gd name="connsiteY0" fmla="*/ 0 h 1604267"/>
              <a:gd name="connsiteX1" fmla="*/ 8907809 w 8907809"/>
              <a:gd name="connsiteY1" fmla="*/ 0 h 1604267"/>
              <a:gd name="connsiteX2" fmla="*/ 8907809 w 8907809"/>
              <a:gd name="connsiteY2" fmla="*/ 1604267 h 1604267"/>
              <a:gd name="connsiteX3" fmla="*/ 0 w 8907809"/>
              <a:gd name="connsiteY3" fmla="*/ 1604267 h 1604267"/>
              <a:gd name="connsiteX4" fmla="*/ 0 w 8907809"/>
              <a:gd name="connsiteY4" fmla="*/ 0 h 160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809" h="1604267">
                <a:moveTo>
                  <a:pt x="0" y="0"/>
                </a:moveTo>
                <a:lnTo>
                  <a:pt x="8907809" y="0"/>
                </a:lnTo>
                <a:lnTo>
                  <a:pt x="8907809" y="1604267"/>
                </a:lnTo>
                <a:lnTo>
                  <a:pt x="0" y="160426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1345" tIns="437388" rIns="691345" bIns="85344" numCol="1" spcCol="1270" anchor="t" anchorCtr="0">
            <a:noAutofit/>
          </a:bodyPr>
          <a:lstStyle/>
          <a:p>
            <a:pPr marL="115200" lvl="1" indent="-114300" defTabSz="533400">
              <a:lnSpc>
                <a:spcPct val="90000"/>
              </a:lnSpc>
              <a:spcBef>
                <a:spcPct val="0"/>
              </a:spcBef>
              <a:buFontTx/>
              <a:buChar char="••"/>
            </a:pPr>
            <a:r>
              <a:rPr lang="ru-RU" sz="1200" dirty="0" smtClean="0"/>
              <a:t>Трубопровод</a:t>
            </a:r>
            <a:r>
              <a:rPr lang="ru-RU" sz="1200" dirty="0"/>
              <a:t>: </a:t>
            </a:r>
            <a:r>
              <a:rPr lang="ru-RU" sz="1200" b="1" dirty="0" smtClean="0"/>
              <a:t>сооружение</a:t>
            </a:r>
            <a:r>
              <a:rPr lang="ru-RU" sz="1200" dirty="0" smtClean="0"/>
              <a:t> </a:t>
            </a:r>
            <a:r>
              <a:rPr lang="ru-RU" sz="1200" dirty="0"/>
              <a:t>из труб, деталей трубопровода, арматуры, плотно и прочно соединенных между собой, предназначенное для транспортирования газообразных и жидких </a:t>
            </a:r>
            <a:r>
              <a:rPr lang="ru-RU" sz="1200" dirty="0" smtClean="0"/>
              <a:t>продуктов (п. 3.32). </a:t>
            </a:r>
          </a:p>
          <a:p>
            <a:pPr marL="115200" lvl="1" indent="-114300" defTabSz="533400">
              <a:lnSpc>
                <a:spcPct val="90000"/>
              </a:lnSpc>
              <a:spcBef>
                <a:spcPct val="0"/>
              </a:spcBef>
              <a:buFontTx/>
              <a:buChar char="••"/>
            </a:pPr>
            <a:r>
              <a:rPr lang="ru-RU" sz="1200" dirty="0" smtClean="0"/>
              <a:t>К </a:t>
            </a:r>
            <a:r>
              <a:rPr lang="ru-RU" sz="1200" dirty="0"/>
              <a:t>трубопроводам технологическим относятся трубопроводы в пределах промышленных предприятий, по которым транспортируется сырье, полуфабрикаты и готовые продукты, пар, вода, топливо, реагенты и другие вещества, обеспечивающие ведение технологического процесса и эксплуатацию оборудования, а также межзаводские трубопроводы, находящиеся на балансе </a:t>
            </a:r>
            <a:r>
              <a:rPr lang="ru-RU" sz="1200" dirty="0" smtClean="0"/>
              <a:t>предприятия (п. 1.1).</a:t>
            </a:r>
            <a:endParaRPr lang="ru-RU" sz="1200" kern="0" dirty="0"/>
          </a:p>
          <a:p>
            <a:pPr marL="0" lvl="1" indent="-114300" algn="l" defTabSz="533400">
              <a:lnSpc>
                <a:spcPct val="90000"/>
              </a:lnSpc>
              <a:spcBef>
                <a:spcPct val="0"/>
              </a:spcBef>
              <a:buChar char="••"/>
            </a:pPr>
            <a:endParaRPr lang="ru-RU" sz="12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970604" y="4691321"/>
            <a:ext cx="8123440" cy="544479"/>
          </a:xfrm>
          <a:custGeom>
            <a:avLst/>
            <a:gdLst>
              <a:gd name="connsiteX0" fmla="*/ 0 w 8123440"/>
              <a:gd name="connsiteY0" fmla="*/ 127608 h 765630"/>
              <a:gd name="connsiteX1" fmla="*/ 127608 w 8123440"/>
              <a:gd name="connsiteY1" fmla="*/ 0 h 765630"/>
              <a:gd name="connsiteX2" fmla="*/ 7995832 w 8123440"/>
              <a:gd name="connsiteY2" fmla="*/ 0 h 765630"/>
              <a:gd name="connsiteX3" fmla="*/ 8123440 w 8123440"/>
              <a:gd name="connsiteY3" fmla="*/ 127608 h 765630"/>
              <a:gd name="connsiteX4" fmla="*/ 8123440 w 8123440"/>
              <a:gd name="connsiteY4" fmla="*/ 638022 h 765630"/>
              <a:gd name="connsiteX5" fmla="*/ 7995832 w 8123440"/>
              <a:gd name="connsiteY5" fmla="*/ 765630 h 765630"/>
              <a:gd name="connsiteX6" fmla="*/ 127608 w 8123440"/>
              <a:gd name="connsiteY6" fmla="*/ 765630 h 765630"/>
              <a:gd name="connsiteX7" fmla="*/ 0 w 8123440"/>
              <a:gd name="connsiteY7" fmla="*/ 638022 h 765630"/>
              <a:gd name="connsiteX8" fmla="*/ 0 w 8123440"/>
              <a:gd name="connsiteY8" fmla="*/ 127608 h 76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23440" h="765630">
                <a:moveTo>
                  <a:pt x="0" y="127608"/>
                </a:moveTo>
                <a:cubicBezTo>
                  <a:pt x="0" y="57132"/>
                  <a:pt x="57132" y="0"/>
                  <a:pt x="127608" y="0"/>
                </a:cubicBezTo>
                <a:lnTo>
                  <a:pt x="7995832" y="0"/>
                </a:lnTo>
                <a:cubicBezTo>
                  <a:pt x="8066308" y="0"/>
                  <a:pt x="8123440" y="57132"/>
                  <a:pt x="8123440" y="127608"/>
                </a:cubicBezTo>
                <a:lnTo>
                  <a:pt x="8123440" y="638022"/>
                </a:lnTo>
                <a:cubicBezTo>
                  <a:pt x="8123440" y="708498"/>
                  <a:pt x="8066308" y="765630"/>
                  <a:pt x="7995832" y="765630"/>
                </a:cubicBezTo>
                <a:lnTo>
                  <a:pt x="127608" y="765630"/>
                </a:lnTo>
                <a:cubicBezTo>
                  <a:pt x="57132" y="765630"/>
                  <a:pt x="0" y="708498"/>
                  <a:pt x="0" y="638022"/>
                </a:cubicBezTo>
                <a:lnTo>
                  <a:pt x="0" y="1276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3061" tIns="37375" rIns="273061" bIns="37375" numCol="1" spcCol="1270" anchor="ctr" anchorCtr="0">
            <a:noAutofit/>
          </a:bodyPr>
          <a:lstStyle/>
          <a:p>
            <a:r>
              <a:rPr lang="ru-RU" sz="1200" dirty="0" smtClean="0"/>
              <a:t>ГОСТ </a:t>
            </a:r>
            <a:r>
              <a:rPr lang="ru-RU" sz="1200" dirty="0"/>
              <a:t>32569-2013. Межгосударственный стандарт. Трубопроводы технологические стальные. Требования к устройству и эксплуатации на взрывопожароопасных и химически опасных производствах</a:t>
            </a:r>
          </a:p>
        </p:txBody>
      </p:sp>
    </p:spTree>
    <p:extLst>
      <p:ext uri="{BB962C8B-B14F-4D97-AF65-F5344CB8AC3E}">
        <p14:creationId xmlns:p14="http://schemas.microsoft.com/office/powerpoint/2010/main" val="307236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8979818" cy="626472"/>
          </a:xfrm>
        </p:spPr>
        <p:txBody>
          <a:bodyPr vert="horz" lIns="91429" tIns="45715" rIns="91429" bIns="45715" rtlCol="0" anchor="ctr">
            <a:noAutofit/>
          </a:bodyPr>
          <a:lstStyle/>
          <a:p>
            <a:r>
              <a:rPr lang="ru-RU" altLang="ru-RU" sz="1800" dirty="0" smtClean="0"/>
              <a:t>Общие требования к оценке выпускаемой продукции </a:t>
            </a:r>
            <a:br>
              <a:rPr lang="ru-RU" altLang="ru-RU" sz="1800" dirty="0" smtClean="0"/>
            </a:br>
            <a:r>
              <a:rPr lang="ru-RU" altLang="ru-RU" sz="1800" dirty="0" smtClean="0"/>
              <a:t>на соответствие техническим регламентам</a:t>
            </a:r>
            <a:endParaRPr lang="ru-RU" sz="1800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416496" y="1049008"/>
            <a:ext cx="8875689" cy="5404328"/>
            <a:chOff x="416496" y="1049008"/>
            <a:chExt cx="8875689" cy="5404328"/>
          </a:xfrm>
        </p:grpSpPr>
        <p:sp>
          <p:nvSpPr>
            <p:cNvPr id="9" name="Полилиния 8"/>
            <p:cNvSpPr/>
            <p:nvPr/>
          </p:nvSpPr>
          <p:spPr>
            <a:xfrm>
              <a:off x="1981604" y="1049008"/>
              <a:ext cx="5728985" cy="443127"/>
            </a:xfrm>
            <a:custGeom>
              <a:avLst/>
              <a:gdLst>
                <a:gd name="connsiteX0" fmla="*/ 0 w 5728985"/>
                <a:gd name="connsiteY0" fmla="*/ 0 h 443127"/>
                <a:gd name="connsiteX1" fmla="*/ 5728985 w 5728985"/>
                <a:gd name="connsiteY1" fmla="*/ 0 h 443127"/>
                <a:gd name="connsiteX2" fmla="*/ 5728985 w 5728985"/>
                <a:gd name="connsiteY2" fmla="*/ 443127 h 443127"/>
                <a:gd name="connsiteX3" fmla="*/ 0 w 5728985"/>
                <a:gd name="connsiteY3" fmla="*/ 443127 h 443127"/>
                <a:gd name="connsiteX4" fmla="*/ 0 w 5728985"/>
                <a:gd name="connsiteY4" fmla="*/ 0 h 443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28985" h="443127">
                  <a:moveTo>
                    <a:pt x="0" y="0"/>
                  </a:moveTo>
                  <a:lnTo>
                    <a:pt x="5728985" y="0"/>
                  </a:lnTo>
                  <a:lnTo>
                    <a:pt x="5728985" y="443127"/>
                  </a:lnTo>
                  <a:lnTo>
                    <a:pt x="0" y="44312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10484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ФЗ «О техническом регулировании» №184-ФЗ от 27.12.2002 </a:t>
              </a:r>
              <a:endParaRPr lang="ru-RU" sz="14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41441" y="1387592"/>
              <a:ext cx="8742338" cy="990971"/>
            </a:xfrm>
            <a:custGeom>
              <a:avLst/>
              <a:gdLst>
                <a:gd name="connsiteX0" fmla="*/ 0 w 5485508"/>
                <a:gd name="connsiteY0" fmla="*/ 0 h 1122877"/>
                <a:gd name="connsiteX1" fmla="*/ 5485508 w 5485508"/>
                <a:gd name="connsiteY1" fmla="*/ 0 h 1122877"/>
                <a:gd name="connsiteX2" fmla="*/ 5485508 w 5485508"/>
                <a:gd name="connsiteY2" fmla="*/ 1122877 h 1122877"/>
                <a:gd name="connsiteX3" fmla="*/ 0 w 5485508"/>
                <a:gd name="connsiteY3" fmla="*/ 1122877 h 1122877"/>
                <a:gd name="connsiteX4" fmla="*/ 0 w 5485508"/>
                <a:gd name="connsiteY4" fmla="*/ 0 h 1122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5508" h="1122877">
                  <a:moveTo>
                    <a:pt x="0" y="0"/>
                  </a:moveTo>
                  <a:lnTo>
                    <a:pt x="5485508" y="0"/>
                  </a:lnTo>
                  <a:lnTo>
                    <a:pt x="5485508" y="1122877"/>
                  </a:lnTo>
                  <a:lnTo>
                    <a:pt x="0" y="11228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defTabSz="914400">
                <a:spcBef>
                  <a:spcPct val="0"/>
                </a:spcBef>
                <a:defRPr/>
              </a:pPr>
              <a:r>
                <a:rPr lang="ru-RU" sz="1000" kern="1200" dirty="0" smtClean="0"/>
                <a:t>Возможные формы обязательной оценки соответствия продукции требованиям технических регламентов</a:t>
              </a:r>
              <a:r>
                <a:rPr lang="en-US" sz="1000" kern="1200" dirty="0" smtClean="0"/>
                <a:t> (</a:t>
              </a:r>
              <a:r>
                <a:rPr lang="ru-RU" sz="1000" b="1" dirty="0"/>
                <a:t>Статья 7 п. </a:t>
              </a:r>
              <a:r>
                <a:rPr lang="ru-RU" sz="1000" b="1" dirty="0" smtClean="0"/>
                <a:t>3, Статья 5.1</a:t>
              </a:r>
              <a:r>
                <a:rPr lang="en-US" sz="1000" b="1" dirty="0" smtClean="0"/>
                <a:t>)</a:t>
              </a:r>
              <a:endParaRPr lang="ru-RU" sz="1000" kern="1200" dirty="0" smtClean="0"/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kern="1200" dirty="0" smtClean="0"/>
                <a:t> - испытание 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kern="1200" dirty="0" smtClean="0"/>
                <a:t> - регистрация 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1" kern="1200" dirty="0" smtClean="0"/>
                <a:t> - подтверждение соответствия (сертификация/декларирование)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1" kern="1200" dirty="0" smtClean="0"/>
                <a:t> - </a:t>
              </a:r>
              <a:r>
                <a:rPr lang="ru-RU" sz="1000" kern="1200" dirty="0" smtClean="0"/>
                <a:t>приемка и ввод в эксплуатацию объекта строительства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kern="1200" dirty="0" smtClean="0"/>
                <a:t> - иная форма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16496" y="3336243"/>
              <a:ext cx="2164928" cy="1179668"/>
            </a:xfrm>
            <a:custGeom>
              <a:avLst/>
              <a:gdLst>
                <a:gd name="connsiteX0" fmla="*/ 0 w 2164928"/>
                <a:gd name="connsiteY0" fmla="*/ 0 h 1179668"/>
                <a:gd name="connsiteX1" fmla="*/ 2164928 w 2164928"/>
                <a:gd name="connsiteY1" fmla="*/ 0 h 1179668"/>
                <a:gd name="connsiteX2" fmla="*/ 2164928 w 2164928"/>
                <a:gd name="connsiteY2" fmla="*/ 1179668 h 1179668"/>
                <a:gd name="connsiteX3" fmla="*/ 0 w 2164928"/>
                <a:gd name="connsiteY3" fmla="*/ 1179668 h 1179668"/>
                <a:gd name="connsiteX4" fmla="*/ 0 w 2164928"/>
                <a:gd name="connsiteY4" fmla="*/ 0 h 117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4928" h="1179668">
                  <a:moveTo>
                    <a:pt x="0" y="0"/>
                  </a:moveTo>
                  <a:lnTo>
                    <a:pt x="2164928" y="0"/>
                  </a:lnTo>
                  <a:lnTo>
                    <a:pt x="2164928" y="1179668"/>
                  </a:lnTo>
                  <a:lnTo>
                    <a:pt x="0" y="11796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Федеральный закон от 30.12.2009 №384-ФЗ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«Технический регламент о безопасности зданий и сооружений»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32526" y="4416363"/>
              <a:ext cx="2113210" cy="1234628"/>
            </a:xfrm>
            <a:custGeom>
              <a:avLst/>
              <a:gdLst>
                <a:gd name="connsiteX0" fmla="*/ 0 w 2113210"/>
                <a:gd name="connsiteY0" fmla="*/ 0 h 1234628"/>
                <a:gd name="connsiteX1" fmla="*/ 2113210 w 2113210"/>
                <a:gd name="connsiteY1" fmla="*/ 0 h 1234628"/>
                <a:gd name="connsiteX2" fmla="*/ 2113210 w 2113210"/>
                <a:gd name="connsiteY2" fmla="*/ 1234628 h 1234628"/>
                <a:gd name="connsiteX3" fmla="*/ 0 w 2113210"/>
                <a:gd name="connsiteY3" fmla="*/ 1234628 h 1234628"/>
                <a:gd name="connsiteX4" fmla="*/ 0 w 2113210"/>
                <a:gd name="connsiteY4" fmla="*/ 0 h 1234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3210" h="1234628">
                  <a:moveTo>
                    <a:pt x="0" y="0"/>
                  </a:moveTo>
                  <a:lnTo>
                    <a:pt x="2113210" y="0"/>
                  </a:lnTo>
                  <a:lnTo>
                    <a:pt x="2113210" y="1234628"/>
                  </a:lnTo>
                  <a:lnTo>
                    <a:pt x="0" y="12346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0" kern="1200" dirty="0" smtClean="0"/>
                <a:t>Подтверждение соответствия </a:t>
              </a:r>
              <a:r>
                <a:rPr lang="ru-RU" sz="1100" kern="1200" dirty="0" smtClean="0"/>
                <a:t>требованиям ТР построенных сооружений (технологических трубопроводов) путем сертификации или декларирования </a:t>
              </a:r>
              <a:r>
                <a:rPr lang="ru-RU" sz="1100" b="1" kern="1200" dirty="0" smtClean="0"/>
                <a:t>не предусмотрено</a:t>
              </a:r>
              <a:endParaRPr lang="ru-RU" sz="1100" b="1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223844" y="2917857"/>
              <a:ext cx="2387776" cy="1115492"/>
            </a:xfrm>
            <a:custGeom>
              <a:avLst/>
              <a:gdLst>
                <a:gd name="connsiteX0" fmla="*/ 0 w 2387776"/>
                <a:gd name="connsiteY0" fmla="*/ 0 h 1094334"/>
                <a:gd name="connsiteX1" fmla="*/ 2387776 w 2387776"/>
                <a:gd name="connsiteY1" fmla="*/ 0 h 1094334"/>
                <a:gd name="connsiteX2" fmla="*/ 2387776 w 2387776"/>
                <a:gd name="connsiteY2" fmla="*/ 1094334 h 1094334"/>
                <a:gd name="connsiteX3" fmla="*/ 0 w 2387776"/>
                <a:gd name="connsiteY3" fmla="*/ 1094334 h 1094334"/>
                <a:gd name="connsiteX4" fmla="*/ 0 w 2387776"/>
                <a:gd name="connsiteY4" fmla="*/ 0 h 109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7776" h="1094334">
                  <a:moveTo>
                    <a:pt x="0" y="0"/>
                  </a:moveTo>
                  <a:lnTo>
                    <a:pt x="2387776" y="0"/>
                  </a:lnTo>
                  <a:lnTo>
                    <a:pt x="2387776" y="1094334"/>
                  </a:lnTo>
                  <a:lnTo>
                    <a:pt x="0" y="1094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ТР ТС 032/2013. Технический регламент Таможенного союза.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«О безопасности оборудования, работающего под избыточным давлением»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369405" y="3947162"/>
              <a:ext cx="2375277" cy="1018315"/>
            </a:xfrm>
            <a:custGeom>
              <a:avLst/>
              <a:gdLst>
                <a:gd name="connsiteX0" fmla="*/ 0 w 2375277"/>
                <a:gd name="connsiteY0" fmla="*/ 0 h 999001"/>
                <a:gd name="connsiteX1" fmla="*/ 2375277 w 2375277"/>
                <a:gd name="connsiteY1" fmla="*/ 0 h 999001"/>
                <a:gd name="connsiteX2" fmla="*/ 2375277 w 2375277"/>
                <a:gd name="connsiteY2" fmla="*/ 999001 h 999001"/>
                <a:gd name="connsiteX3" fmla="*/ 0 w 2375277"/>
                <a:gd name="connsiteY3" fmla="*/ 999001 h 999001"/>
                <a:gd name="connsiteX4" fmla="*/ 0 w 2375277"/>
                <a:gd name="connsiteY4" fmla="*/ 0 h 99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5277" h="999001">
                  <a:moveTo>
                    <a:pt x="0" y="0"/>
                  </a:moveTo>
                  <a:lnTo>
                    <a:pt x="2375277" y="0"/>
                  </a:lnTo>
                  <a:lnTo>
                    <a:pt x="2375277" y="999001"/>
                  </a:lnTo>
                  <a:lnTo>
                    <a:pt x="0" y="9990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/>
                <a:t>Предусмотрено</a:t>
              </a:r>
              <a:r>
                <a:rPr lang="ru-RU" sz="1100" kern="1200" dirty="0" smtClean="0"/>
                <a:t> подтверждение соответствия требованиям ТР изготовленных трубопроводов, на которые распространяются требования ТР ТС 032/2013,  путем сертификации или декларирования</a:t>
              </a:r>
              <a:endParaRPr lang="ru-RU" sz="1100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3225383" y="5171298"/>
              <a:ext cx="2453387" cy="757369"/>
            </a:xfrm>
            <a:custGeom>
              <a:avLst/>
              <a:gdLst>
                <a:gd name="connsiteX0" fmla="*/ 0 w 2453387"/>
                <a:gd name="connsiteY0" fmla="*/ 0 h 743004"/>
                <a:gd name="connsiteX1" fmla="*/ 2453387 w 2453387"/>
                <a:gd name="connsiteY1" fmla="*/ 0 h 743004"/>
                <a:gd name="connsiteX2" fmla="*/ 2453387 w 2453387"/>
                <a:gd name="connsiteY2" fmla="*/ 743004 h 743004"/>
                <a:gd name="connsiteX3" fmla="*/ 0 w 2453387"/>
                <a:gd name="connsiteY3" fmla="*/ 743004 h 743004"/>
                <a:gd name="connsiteX4" fmla="*/ 0 w 2453387"/>
                <a:gd name="connsiteY4" fmla="*/ 0 h 74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3387" h="743004">
                  <a:moveTo>
                    <a:pt x="0" y="0"/>
                  </a:moveTo>
                  <a:lnTo>
                    <a:pt x="2453387" y="0"/>
                  </a:lnTo>
                  <a:lnTo>
                    <a:pt x="2453387" y="743004"/>
                  </a:lnTo>
                  <a:lnTo>
                    <a:pt x="0" y="7430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Перечень стандартов, применяемых для соблюдения    ТР ТС 032/2013  </a:t>
              </a:r>
              <a:endParaRPr lang="ru-RU" sz="1200" kern="1200" dirty="0"/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3297398" y="5747362"/>
              <a:ext cx="5986381" cy="705974"/>
            </a:xfrm>
            <a:custGeom>
              <a:avLst/>
              <a:gdLst>
                <a:gd name="connsiteX0" fmla="*/ 0 w 5986381"/>
                <a:gd name="connsiteY0" fmla="*/ 0 h 763226"/>
                <a:gd name="connsiteX1" fmla="*/ 5986381 w 5986381"/>
                <a:gd name="connsiteY1" fmla="*/ 0 h 763226"/>
                <a:gd name="connsiteX2" fmla="*/ 5986381 w 5986381"/>
                <a:gd name="connsiteY2" fmla="*/ 763226 h 763226"/>
                <a:gd name="connsiteX3" fmla="*/ 0 w 5986381"/>
                <a:gd name="connsiteY3" fmla="*/ 763226 h 763226"/>
                <a:gd name="connsiteX4" fmla="*/ 0 w 5986381"/>
                <a:gd name="connsiteY4" fmla="*/ 0 h 76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6381" h="763226">
                  <a:moveTo>
                    <a:pt x="0" y="0"/>
                  </a:moveTo>
                  <a:lnTo>
                    <a:pt x="5986381" y="0"/>
                  </a:lnTo>
                  <a:lnTo>
                    <a:pt x="5986381" y="763226"/>
                  </a:lnTo>
                  <a:lnTo>
                    <a:pt x="0" y="76322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 smtClean="0"/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ГОСТ 32569-2013. Трубопроводы технологические стальные. Требования к устройству и эксплуатации на взрывопожароопасных и химически опасных производствах.</a:t>
              </a:r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ГОСТ 32388-2013. Трубопроводы технологические. Нормы и методы расчета на прочность, вибрацию и сейсмические воздействия"</a:t>
              </a:r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5960143" y="2917857"/>
              <a:ext cx="3216144" cy="1527478"/>
            </a:xfrm>
            <a:custGeom>
              <a:avLst/>
              <a:gdLst>
                <a:gd name="connsiteX0" fmla="*/ 0 w 3216144"/>
                <a:gd name="connsiteY0" fmla="*/ 0 h 1498506"/>
                <a:gd name="connsiteX1" fmla="*/ 3216144 w 3216144"/>
                <a:gd name="connsiteY1" fmla="*/ 0 h 1498506"/>
                <a:gd name="connsiteX2" fmla="*/ 3216144 w 3216144"/>
                <a:gd name="connsiteY2" fmla="*/ 1498506 h 1498506"/>
                <a:gd name="connsiteX3" fmla="*/ 0 w 3216144"/>
                <a:gd name="connsiteY3" fmla="*/ 1498506 h 1498506"/>
                <a:gd name="connsiteX4" fmla="*/ 0 w 3216144"/>
                <a:gd name="connsiteY4" fmla="*/ 0 h 149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6144" h="1498506">
                  <a:moveTo>
                    <a:pt x="0" y="0"/>
                  </a:moveTo>
                  <a:lnTo>
                    <a:pt x="3216144" y="0"/>
                  </a:lnTo>
                  <a:lnTo>
                    <a:pt x="3216144" y="1498506"/>
                  </a:lnTo>
                  <a:lnTo>
                    <a:pt x="0" y="14985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Постановление Правительства РФ от 01.12.2009 № 982 (действующее) и Постановление Правительства РФ от 23.12.2021 №2425 (вступает в силу с 01.09.22)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Единые перечни продукции, подлежащей обязательной сертификации или  декларированию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6176169" y="4368327"/>
              <a:ext cx="3116016" cy="797769"/>
            </a:xfrm>
            <a:custGeom>
              <a:avLst/>
              <a:gdLst>
                <a:gd name="connsiteX0" fmla="*/ 0 w 3116016"/>
                <a:gd name="connsiteY0" fmla="*/ 0 h 782638"/>
                <a:gd name="connsiteX1" fmla="*/ 3116016 w 3116016"/>
                <a:gd name="connsiteY1" fmla="*/ 0 h 782638"/>
                <a:gd name="connsiteX2" fmla="*/ 3116016 w 3116016"/>
                <a:gd name="connsiteY2" fmla="*/ 782638 h 782638"/>
                <a:gd name="connsiteX3" fmla="*/ 0 w 3116016"/>
                <a:gd name="connsiteY3" fmla="*/ 782638 h 782638"/>
                <a:gd name="connsiteX4" fmla="*/ 0 w 3116016"/>
                <a:gd name="connsiteY4" fmla="*/ 0 h 782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16016" h="782638">
                  <a:moveTo>
                    <a:pt x="0" y="0"/>
                  </a:moveTo>
                  <a:lnTo>
                    <a:pt x="3116016" y="0"/>
                  </a:lnTo>
                  <a:lnTo>
                    <a:pt x="3116016" y="782638"/>
                  </a:lnTo>
                  <a:lnTo>
                    <a:pt x="0" y="7826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0" kern="1200" dirty="0" smtClean="0"/>
                <a:t>Трубопроводы</a:t>
              </a:r>
              <a:r>
                <a:rPr lang="ru-RU" sz="1100" kern="1200" dirty="0" smtClean="0"/>
                <a:t> </a:t>
              </a:r>
              <a:r>
                <a:rPr lang="ru-RU" sz="1100" b="1" kern="1200" dirty="0" smtClean="0"/>
                <a:t>не включены </a:t>
              </a:r>
              <a:r>
                <a:rPr lang="ru-RU" sz="1100" b="0" kern="1200" dirty="0" smtClean="0"/>
                <a:t>в единые перечни продукции, подлежащей обязательной сертификации или декларированию</a:t>
              </a:r>
              <a:endParaRPr lang="ru-RU" sz="1100" b="0" kern="1200" dirty="0"/>
            </a:p>
          </p:txBody>
        </p:sp>
      </p:grpSp>
      <p:sp>
        <p:nvSpPr>
          <p:cNvPr id="23" name="Стрелка вниз 22"/>
          <p:cNvSpPr/>
          <p:nvPr/>
        </p:nvSpPr>
        <p:spPr>
          <a:xfrm>
            <a:off x="4400279" y="4978614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744682" y="2378563"/>
            <a:ext cx="0" cy="14047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00279" y="2533397"/>
            <a:ext cx="3167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7568215" y="2533397"/>
            <a:ext cx="0" cy="38446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08213" y="2516209"/>
            <a:ext cx="10791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Статья 7 п.3</a:t>
            </a:r>
            <a:endParaRPr lang="ru-RU" sz="1100" b="1" dirty="0"/>
          </a:p>
        </p:txBody>
      </p:sp>
      <p:grpSp>
        <p:nvGrpSpPr>
          <p:cNvPr id="71" name="Группа 70"/>
          <p:cNvGrpSpPr/>
          <p:nvPr/>
        </p:nvGrpSpPr>
        <p:grpSpPr>
          <a:xfrm>
            <a:off x="1496616" y="2378563"/>
            <a:ext cx="2903663" cy="978429"/>
            <a:chOff x="1496616" y="2378563"/>
            <a:chExt cx="2903663" cy="978429"/>
          </a:xfrm>
        </p:grpSpPr>
        <p:cxnSp>
          <p:nvCxnSpPr>
            <p:cNvPr id="34" name="Прямая со стрелкой 33"/>
            <p:cNvCxnSpPr/>
            <p:nvPr/>
          </p:nvCxnSpPr>
          <p:spPr>
            <a:xfrm flipH="1">
              <a:off x="1496616" y="2533397"/>
              <a:ext cx="2344" cy="823595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4400279" y="2533397"/>
              <a:ext cx="0" cy="384460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1498960" y="2533397"/>
              <a:ext cx="2309717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V="1">
              <a:off x="3800872" y="2378563"/>
              <a:ext cx="0" cy="154834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2045737" y="2534573"/>
            <a:ext cx="9460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Статья 5.1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264180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8979818" cy="626472"/>
          </a:xfrm>
        </p:spPr>
        <p:txBody>
          <a:bodyPr vert="horz" lIns="91429" tIns="45715" rIns="91429" bIns="45715" rtlCol="0" anchor="ctr">
            <a:noAutofit/>
          </a:bodyPr>
          <a:lstStyle/>
          <a:p>
            <a:pPr lvl="0" defTabSz="533400">
              <a:lnSpc>
                <a:spcPct val="90000"/>
              </a:lnSpc>
            </a:pPr>
            <a:r>
              <a:rPr lang="ru-RU" sz="1400" dirty="0" smtClean="0"/>
              <a:t>Предлагаемый Ростехнадзором для технологических трубопроводов порядок оценки </a:t>
            </a:r>
            <a:r>
              <a:rPr lang="ru-RU" sz="1400" dirty="0"/>
              <a:t>(</a:t>
            </a:r>
            <a:r>
              <a:rPr lang="ru-RU" sz="1400" dirty="0" smtClean="0"/>
              <a:t>подтверждения) их соответствия требованиям </a:t>
            </a:r>
            <a:r>
              <a:rPr lang="ru-RU" sz="1400" kern="700" dirty="0" smtClean="0"/>
              <a:t>ТР </a:t>
            </a:r>
            <a:r>
              <a:rPr lang="ru-RU" sz="1400" kern="700" dirty="0"/>
              <a:t>ТС 032/2013. Технический регламент Таможенного </a:t>
            </a:r>
            <a:r>
              <a:rPr lang="ru-RU" sz="1400" kern="700" dirty="0" smtClean="0"/>
              <a:t>союза «</a:t>
            </a:r>
            <a:r>
              <a:rPr lang="ru-RU" sz="1400" kern="700" dirty="0"/>
              <a:t>О безопасности оборудования, работающего под избыточным давлением</a:t>
            </a:r>
            <a:r>
              <a:rPr lang="ru-RU" sz="1400" kern="700" dirty="0" smtClean="0"/>
              <a:t>»</a:t>
            </a:r>
            <a:endParaRPr lang="ru-RU" sz="1800" dirty="0"/>
          </a:p>
        </p:txBody>
      </p:sp>
      <p:sp>
        <p:nvSpPr>
          <p:cNvPr id="12" name="Полилиния 11"/>
          <p:cNvSpPr/>
          <p:nvPr/>
        </p:nvSpPr>
        <p:spPr>
          <a:xfrm>
            <a:off x="1134150" y="4236876"/>
            <a:ext cx="2704513" cy="609400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b="1" dirty="0" smtClean="0"/>
              <a:t>Сертификация</a:t>
            </a:r>
            <a:r>
              <a:rPr lang="ru-RU" sz="1100" b="1" dirty="0"/>
              <a:t>:</a:t>
            </a:r>
            <a:r>
              <a:rPr lang="ru-RU" sz="1100" dirty="0" smtClean="0"/>
              <a:t> 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(оборудование 3 и 4 категорий)</a:t>
            </a:r>
            <a:endParaRPr lang="ru-RU" sz="1100" b="1" kern="1200" dirty="0"/>
          </a:p>
        </p:txBody>
      </p:sp>
      <p:sp>
        <p:nvSpPr>
          <p:cNvPr id="14" name="Полилиния 13"/>
          <p:cNvSpPr/>
          <p:nvPr/>
        </p:nvSpPr>
        <p:spPr>
          <a:xfrm>
            <a:off x="1144623" y="1511208"/>
            <a:ext cx="8364695" cy="1856798"/>
          </a:xfrm>
          <a:custGeom>
            <a:avLst/>
            <a:gdLst>
              <a:gd name="connsiteX0" fmla="*/ 0 w 2375277"/>
              <a:gd name="connsiteY0" fmla="*/ 0 h 999001"/>
              <a:gd name="connsiteX1" fmla="*/ 2375277 w 2375277"/>
              <a:gd name="connsiteY1" fmla="*/ 0 h 999001"/>
              <a:gd name="connsiteX2" fmla="*/ 2375277 w 2375277"/>
              <a:gd name="connsiteY2" fmla="*/ 999001 h 999001"/>
              <a:gd name="connsiteX3" fmla="*/ 0 w 2375277"/>
              <a:gd name="connsiteY3" fmla="*/ 999001 h 999001"/>
              <a:gd name="connsiteX4" fmla="*/ 0 w 2375277"/>
              <a:gd name="connsiteY4" fmla="*/ 0 h 99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5277" h="999001">
                <a:moveTo>
                  <a:pt x="0" y="0"/>
                </a:moveTo>
                <a:lnTo>
                  <a:pt x="2375277" y="0"/>
                </a:lnTo>
                <a:lnTo>
                  <a:pt x="2375277" y="999001"/>
                </a:lnTo>
                <a:lnTo>
                  <a:pt x="0" y="999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r>
              <a:rPr lang="ru-RU" sz="1100" b="1" dirty="0" smtClean="0"/>
              <a:t>Комплект документов: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Обоснование </a:t>
            </a:r>
            <a:r>
              <a:rPr lang="ru-RU" sz="1100" dirty="0"/>
              <a:t>безопасности</a:t>
            </a:r>
            <a:r>
              <a:rPr lang="ru-RU" sz="1100" dirty="0" smtClean="0"/>
              <a:t>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Паспорт (руководство по эксплуатации);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Проектная документация;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Расчеты на прочность и пропускную способность;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Технологические </a:t>
            </a:r>
            <a:r>
              <a:rPr lang="ru-RU" sz="1100" dirty="0"/>
              <a:t>регламенты и сведения о технологическом </a:t>
            </a:r>
            <a:r>
              <a:rPr lang="ru-RU" sz="1100" dirty="0" smtClean="0"/>
              <a:t>процессе;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/>
              <a:t>П</a:t>
            </a:r>
            <a:r>
              <a:rPr lang="ru-RU" sz="1100" dirty="0" smtClean="0"/>
              <a:t>ротоколы </a:t>
            </a:r>
            <a:r>
              <a:rPr lang="ru-RU" sz="1100" dirty="0"/>
              <a:t>испытаний </a:t>
            </a:r>
            <a:r>
              <a:rPr lang="ru-RU" sz="1100" dirty="0" smtClean="0"/>
              <a:t>оборудования;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Сертификаты </a:t>
            </a:r>
            <a:r>
              <a:rPr lang="ru-RU" sz="1100" dirty="0"/>
              <a:t>соответствия, декларации о соответствии или протоколы испытаний </a:t>
            </a:r>
            <a:r>
              <a:rPr lang="ru-RU" sz="1100" dirty="0" smtClean="0"/>
              <a:t>на материалы и комплектующие изделия;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Перечень стандартов, применяемых при изготовлении;</a:t>
            </a:r>
          </a:p>
          <a:p>
            <a:pPr marL="171450" indent="-171450">
              <a:buFont typeface="Tahoma" panose="020B0604030504040204" pitchFamily="34" charset="0"/>
              <a:buChar char="–"/>
            </a:pPr>
            <a:r>
              <a:rPr lang="ru-RU" sz="1100" dirty="0" smtClean="0"/>
              <a:t>Документы о квалификации персонала изготовителя.</a:t>
            </a:r>
            <a:endParaRPr lang="ru-RU" sz="1100" dirty="0"/>
          </a:p>
        </p:txBody>
      </p:sp>
      <p:sp>
        <p:nvSpPr>
          <p:cNvPr id="32" name="Полилиния 31"/>
          <p:cNvSpPr/>
          <p:nvPr/>
        </p:nvSpPr>
        <p:spPr>
          <a:xfrm>
            <a:off x="3982188" y="4234579"/>
            <a:ext cx="3707116" cy="682801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</a:pPr>
            <a:r>
              <a:rPr lang="ru-RU" sz="1000" b="1" kern="800" dirty="0" smtClean="0"/>
              <a:t>Декларирование:</a:t>
            </a:r>
            <a:r>
              <a:rPr lang="ru-RU" sz="1000" kern="800" dirty="0" smtClean="0"/>
              <a:t> </a:t>
            </a:r>
          </a:p>
          <a:p>
            <a:pPr marL="171450" lvl="0" indent="-171450" defTabSz="488950">
              <a:lnSpc>
                <a:spcPct val="90000"/>
              </a:lnSpc>
              <a:spcBef>
                <a:spcPct val="0"/>
              </a:spcBef>
              <a:buFont typeface="Tahoma" panose="020B0604030504040204" pitchFamily="34" charset="0"/>
              <a:buChar char="‒"/>
            </a:pPr>
            <a:r>
              <a:rPr lang="ru-RU" sz="1000" kern="800" dirty="0" smtClean="0"/>
              <a:t>оборудование 1 и 2 категорий;</a:t>
            </a:r>
          </a:p>
          <a:p>
            <a:pPr marL="171450" lvl="0" indent="-171450" defTabSz="488950">
              <a:lnSpc>
                <a:spcPct val="90000"/>
              </a:lnSpc>
              <a:spcBef>
                <a:spcPct val="0"/>
              </a:spcBef>
              <a:buFont typeface="Tahoma" panose="020B0604030504040204" pitchFamily="34" charset="0"/>
              <a:buChar char="‒"/>
            </a:pPr>
            <a:r>
              <a:rPr lang="ru-RU" sz="1000" kern="800" dirty="0" smtClean="0"/>
              <a:t>оборудование любой категории, </a:t>
            </a:r>
            <a:r>
              <a:rPr lang="ru-RU" sz="1000" b="1" kern="800" dirty="0" smtClean="0"/>
              <a:t>изготовление которого </a:t>
            </a:r>
            <a:r>
              <a:rPr lang="ru-RU" sz="1000" kern="800" dirty="0" smtClean="0"/>
              <a:t>осуществляется по месту с применением неразъемных соединений</a:t>
            </a:r>
            <a:r>
              <a:rPr lang="ru-RU" sz="1000" b="1" kern="800" dirty="0" smtClean="0"/>
              <a:t> (схема 5д).</a:t>
            </a:r>
            <a:endParaRPr lang="ru-RU" sz="1000" b="1" kern="800" dirty="0"/>
          </a:p>
        </p:txBody>
      </p:sp>
      <p:sp>
        <p:nvSpPr>
          <p:cNvPr id="33" name="Полилиния 32"/>
          <p:cNvSpPr/>
          <p:nvPr/>
        </p:nvSpPr>
        <p:spPr>
          <a:xfrm>
            <a:off x="4016896" y="5069570"/>
            <a:ext cx="3672408" cy="448742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Испытания, изучение </a:t>
            </a:r>
            <a:r>
              <a:rPr lang="ru-RU" sz="1100" dirty="0">
                <a:solidFill>
                  <a:schemeClr val="tx1"/>
                </a:solidFill>
              </a:rPr>
              <a:t>представленных </a:t>
            </a:r>
            <a:r>
              <a:rPr lang="ru-RU" sz="1100" dirty="0" smtClean="0">
                <a:solidFill>
                  <a:schemeClr val="tx1"/>
                </a:solidFill>
              </a:rPr>
              <a:t>документов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1159435" y="903443"/>
            <a:ext cx="8349883" cy="401327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/>
            <a:r>
              <a:rPr lang="ru-RU" sz="1050" b="1" dirty="0" smtClean="0"/>
              <a:t>Проектирование, изготовление и </a:t>
            </a:r>
            <a:r>
              <a:rPr lang="ru-RU" sz="1050" b="1" dirty="0" smtClean="0">
                <a:solidFill>
                  <a:schemeClr val="tx1"/>
                </a:solidFill>
              </a:rPr>
              <a:t>испытания</a:t>
            </a:r>
            <a:r>
              <a:rPr lang="ru-RU" sz="1050" b="1" dirty="0" smtClean="0"/>
              <a:t> в соответствии с требованиями </a:t>
            </a:r>
            <a:r>
              <a:rPr lang="ru-RU" sz="1050" b="1" dirty="0" smtClean="0">
                <a:solidFill>
                  <a:schemeClr val="tx1"/>
                </a:solidFill>
              </a:rPr>
              <a:t>ТР ТС 032/2013</a:t>
            </a:r>
            <a:endParaRPr lang="ru-RU" sz="1050" b="1" dirty="0"/>
          </a:p>
        </p:txBody>
      </p:sp>
      <p:sp>
        <p:nvSpPr>
          <p:cNvPr id="38" name="Полилиния 37"/>
          <p:cNvSpPr/>
          <p:nvPr/>
        </p:nvSpPr>
        <p:spPr>
          <a:xfrm>
            <a:off x="4016896" y="5777328"/>
            <a:ext cx="3672408" cy="380649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Декларация о соответствии</a:t>
            </a:r>
            <a:endParaRPr lang="ru-RU" sz="1100" dirty="0"/>
          </a:p>
        </p:txBody>
      </p:sp>
      <p:sp>
        <p:nvSpPr>
          <p:cNvPr id="40" name="Стрелка вниз 39"/>
          <p:cNvSpPr/>
          <p:nvPr/>
        </p:nvSpPr>
        <p:spPr>
          <a:xfrm>
            <a:off x="2355585" y="4063947"/>
            <a:ext cx="216024" cy="17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5796541" y="4917380"/>
            <a:ext cx="181316" cy="1295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5779187" y="5535469"/>
            <a:ext cx="216024" cy="229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 rot="16200000">
            <a:off x="-865656" y="2185594"/>
            <a:ext cx="3140372" cy="576065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Изготовитель</a:t>
            </a:r>
            <a:endParaRPr lang="ru-RU" sz="1100" dirty="0"/>
          </a:p>
        </p:txBody>
      </p:sp>
      <p:sp>
        <p:nvSpPr>
          <p:cNvPr id="48" name="Полилиния 47"/>
          <p:cNvSpPr/>
          <p:nvPr/>
        </p:nvSpPr>
        <p:spPr>
          <a:xfrm rot="16200000">
            <a:off x="-260982" y="4904433"/>
            <a:ext cx="1926514" cy="5805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Орган по сертификации</a:t>
            </a:r>
            <a:endParaRPr lang="ru-RU" sz="1100" dirty="0"/>
          </a:p>
        </p:txBody>
      </p:sp>
      <p:sp>
        <p:nvSpPr>
          <p:cNvPr id="55" name="Стрелка вниз 54"/>
          <p:cNvSpPr/>
          <p:nvPr/>
        </p:nvSpPr>
        <p:spPr>
          <a:xfrm>
            <a:off x="5226364" y="1313042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олилиния 55"/>
          <p:cNvSpPr/>
          <p:nvPr/>
        </p:nvSpPr>
        <p:spPr>
          <a:xfrm>
            <a:off x="2093789" y="6391878"/>
            <a:ext cx="5193183" cy="313344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/>
            <a:r>
              <a:rPr lang="ru-RU" sz="1100" b="1" dirty="0" smtClean="0"/>
              <a:t>Государственный контроль (надзор)</a:t>
            </a:r>
            <a:endParaRPr lang="ru-RU" sz="1100" b="1" kern="1200" dirty="0"/>
          </a:p>
        </p:txBody>
      </p:sp>
      <p:sp>
        <p:nvSpPr>
          <p:cNvPr id="60" name="Полилиния 59"/>
          <p:cNvSpPr/>
          <p:nvPr/>
        </p:nvSpPr>
        <p:spPr>
          <a:xfrm>
            <a:off x="1144527" y="5056236"/>
            <a:ext cx="2689285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Испытания аккредитованной лабораторией </a:t>
            </a:r>
            <a:endParaRPr lang="ru-RU" sz="1100" kern="1200" dirty="0"/>
          </a:p>
        </p:txBody>
      </p:sp>
      <p:sp>
        <p:nvSpPr>
          <p:cNvPr id="62" name="Полилиния 61"/>
          <p:cNvSpPr/>
          <p:nvPr/>
        </p:nvSpPr>
        <p:spPr>
          <a:xfrm>
            <a:off x="1170958" y="5780668"/>
            <a:ext cx="2704513" cy="380645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Сертификат соответствия</a:t>
            </a:r>
            <a:endParaRPr lang="ru-RU" sz="1100" kern="1200" dirty="0"/>
          </a:p>
        </p:txBody>
      </p:sp>
      <p:sp>
        <p:nvSpPr>
          <p:cNvPr id="67" name="Стрелка вниз 66"/>
          <p:cNvSpPr/>
          <p:nvPr/>
        </p:nvSpPr>
        <p:spPr>
          <a:xfrm>
            <a:off x="5779187" y="6178584"/>
            <a:ext cx="216024" cy="209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>
            <a:off x="7832829" y="3596464"/>
            <a:ext cx="1670828" cy="2773248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89804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Увеличение срока ввода в эксплуатацию до полугода.</a:t>
            </a:r>
          </a:p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Дополнительные затраты по реализованным проектам составили:</a:t>
            </a:r>
          </a:p>
          <a:p>
            <a:pPr algn="ctr"/>
            <a:endParaRPr lang="ru-RU" sz="11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установка изомеризации + 70 млн </a:t>
            </a:r>
            <a:r>
              <a:rPr lang="ru-RU" sz="1100" b="1" dirty="0">
                <a:solidFill>
                  <a:srgbClr val="C00000"/>
                </a:solidFill>
              </a:rPr>
              <a:t>руб</a:t>
            </a:r>
            <a:r>
              <a:rPr lang="ru-RU" sz="1100" b="1" dirty="0" smtClean="0">
                <a:solidFill>
                  <a:srgbClr val="C00000"/>
                </a:solidFill>
              </a:rPr>
              <a:t>;</a:t>
            </a:r>
          </a:p>
          <a:p>
            <a:pPr algn="ctr"/>
            <a:endParaRPr lang="ru-RU" sz="1100" b="1" dirty="0">
              <a:solidFill>
                <a:srgbClr val="C00000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</a:rPr>
              <a:t>строительство КПНО</a:t>
            </a:r>
          </a:p>
          <a:p>
            <a:pPr algn="ctr"/>
            <a:r>
              <a:rPr lang="ru-RU" sz="1100" b="1" dirty="0">
                <a:solidFill>
                  <a:srgbClr val="C00000"/>
                </a:solidFill>
              </a:rPr>
              <a:t>+</a:t>
            </a:r>
            <a:r>
              <a:rPr lang="ru-RU" sz="1100" b="1" dirty="0" smtClean="0">
                <a:solidFill>
                  <a:srgbClr val="C00000"/>
                </a:solidFill>
              </a:rPr>
              <a:t> 280 млн руб.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70" name="Полилиния 69"/>
          <p:cNvSpPr/>
          <p:nvPr/>
        </p:nvSpPr>
        <p:spPr>
          <a:xfrm>
            <a:off x="1144527" y="3581739"/>
            <a:ext cx="2730944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Заявка на </a:t>
            </a:r>
            <a:r>
              <a:rPr lang="ru-RU" sz="1100" dirty="0" smtClean="0">
                <a:solidFill>
                  <a:schemeClr val="tx1"/>
                </a:solidFill>
              </a:rPr>
              <a:t>сертификацию, </a:t>
            </a:r>
            <a:r>
              <a:rPr lang="ru-RU" sz="1100" dirty="0">
                <a:solidFill>
                  <a:schemeClr val="tx1"/>
                </a:solidFill>
              </a:rPr>
              <a:t>комплект </a:t>
            </a:r>
            <a:r>
              <a:rPr lang="ru-RU" sz="1100" dirty="0"/>
              <a:t>документов</a:t>
            </a:r>
          </a:p>
        </p:txBody>
      </p:sp>
      <p:sp>
        <p:nvSpPr>
          <p:cNvPr id="71" name="Полилиния 70"/>
          <p:cNvSpPr/>
          <p:nvPr/>
        </p:nvSpPr>
        <p:spPr>
          <a:xfrm>
            <a:off x="3999969" y="3581739"/>
            <a:ext cx="3689335" cy="462075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Заявка на декларирование, комплект </a:t>
            </a:r>
            <a:r>
              <a:rPr lang="ru-RU" sz="1100" dirty="0" smtClean="0"/>
              <a:t>документов</a:t>
            </a:r>
            <a:endParaRPr lang="ru-RU" sz="1100" dirty="0"/>
          </a:p>
        </p:txBody>
      </p:sp>
      <p:sp>
        <p:nvSpPr>
          <p:cNvPr id="72" name="Стрелка вниз 71"/>
          <p:cNvSpPr/>
          <p:nvPr/>
        </p:nvSpPr>
        <p:spPr>
          <a:xfrm>
            <a:off x="5779187" y="4053641"/>
            <a:ext cx="216024" cy="17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низ 72"/>
          <p:cNvSpPr/>
          <p:nvPr/>
        </p:nvSpPr>
        <p:spPr>
          <a:xfrm>
            <a:off x="2355585" y="4846277"/>
            <a:ext cx="216024" cy="227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низ 73"/>
          <p:cNvSpPr/>
          <p:nvPr/>
        </p:nvSpPr>
        <p:spPr>
          <a:xfrm>
            <a:off x="2349974" y="5518312"/>
            <a:ext cx="216024" cy="242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низ 74"/>
          <p:cNvSpPr/>
          <p:nvPr/>
        </p:nvSpPr>
        <p:spPr>
          <a:xfrm>
            <a:off x="2349974" y="6176515"/>
            <a:ext cx="216024" cy="1931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трелка вниз 75"/>
          <p:cNvSpPr/>
          <p:nvPr/>
        </p:nvSpPr>
        <p:spPr>
          <a:xfrm>
            <a:off x="2349974" y="3368703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трелка вниз 76"/>
          <p:cNvSpPr/>
          <p:nvPr/>
        </p:nvSpPr>
        <p:spPr>
          <a:xfrm>
            <a:off x="5779187" y="3390172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04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8979818" cy="626472"/>
          </a:xfrm>
        </p:spPr>
        <p:txBody>
          <a:bodyPr vert="horz" lIns="91429" tIns="45715" rIns="91429" bIns="45715" rtlCol="0" anchor="ctr">
            <a:noAutofit/>
          </a:bodyPr>
          <a:lstStyle/>
          <a:p>
            <a:pPr lvl="0"/>
            <a:r>
              <a:rPr lang="ru-RU" sz="1400" dirty="0"/>
              <a:t>Предусмотренный Федеральным законом от 30.12.2009 №384-ФЗ «Технический регламент безопасности зданий и сооружений» порядок оценки (подтверждения) соответствия технологических трубопроводов установленным требованиям</a:t>
            </a:r>
          </a:p>
        </p:txBody>
      </p:sp>
      <p:sp>
        <p:nvSpPr>
          <p:cNvPr id="36" name="Полилиния 35"/>
          <p:cNvSpPr/>
          <p:nvPr/>
        </p:nvSpPr>
        <p:spPr>
          <a:xfrm>
            <a:off x="416497" y="843051"/>
            <a:ext cx="9145015" cy="632721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/>
            <a:r>
              <a:rPr lang="ru-RU" sz="1050" b="1" dirty="0" smtClean="0"/>
              <a:t>Проектирование, строительство (изготовление) и </a:t>
            </a:r>
            <a:r>
              <a:rPr lang="ru-RU" sz="1050" b="1" dirty="0" smtClean="0">
                <a:solidFill>
                  <a:schemeClr val="tx1"/>
                </a:solidFill>
              </a:rPr>
              <a:t>испытания</a:t>
            </a:r>
            <a:r>
              <a:rPr lang="ru-RU" sz="1050" b="1" dirty="0" smtClean="0"/>
              <a:t> технологических трубопроводов в соответствии с требованиями 384-ФЗ</a:t>
            </a:r>
            <a:r>
              <a:rPr lang="ru-RU" sz="1050" dirty="0"/>
              <a:t> </a:t>
            </a:r>
            <a:r>
              <a:rPr lang="ru-RU" sz="1050" b="1" dirty="0"/>
              <a:t>«Технический регламент о безопасности зданий и сооружений»</a:t>
            </a:r>
            <a:r>
              <a:rPr lang="ru-RU" sz="1050" b="1" dirty="0" smtClean="0"/>
              <a:t>,</a:t>
            </a:r>
            <a:r>
              <a:rPr lang="ru-RU" sz="1050" b="1" dirty="0" smtClean="0">
                <a:solidFill>
                  <a:schemeClr val="tx1"/>
                </a:solidFill>
              </a:rPr>
              <a:t> ГОСТ 32569-2013,  </a:t>
            </a:r>
            <a:r>
              <a:rPr lang="ru-RU" sz="1050" b="1" dirty="0" smtClean="0"/>
              <a:t>ГОСТ 32388-2013. </a:t>
            </a:r>
          </a:p>
          <a:p>
            <a:pPr lvl="0" algn="ctr"/>
            <a:r>
              <a:rPr lang="ru-RU" sz="1050" b="1" dirty="0" smtClean="0"/>
              <a:t>Выбор оборудования в проектной документации осуществляется в соответствии с требованиями, устанавливаемыми соответствующими техническими регламентами на продукцию (оборудование)</a:t>
            </a:r>
            <a:endParaRPr lang="ru-RU" sz="1050" b="1" dirty="0"/>
          </a:p>
        </p:txBody>
      </p:sp>
      <p:sp>
        <p:nvSpPr>
          <p:cNvPr id="55" name="Стрелка вниз 54"/>
          <p:cNvSpPr/>
          <p:nvPr/>
        </p:nvSpPr>
        <p:spPr>
          <a:xfrm>
            <a:off x="2753685" y="1495619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олилиния 55"/>
          <p:cNvSpPr/>
          <p:nvPr/>
        </p:nvSpPr>
        <p:spPr>
          <a:xfrm>
            <a:off x="2072680" y="6448516"/>
            <a:ext cx="5193183" cy="313344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ctr"/>
            <a:r>
              <a:rPr lang="ru-RU" sz="1100" b="1" dirty="0" smtClean="0"/>
              <a:t>Государственный контроль (надзор)</a:t>
            </a:r>
            <a:endParaRPr lang="ru-RU" sz="1100" b="1" kern="1200" dirty="0"/>
          </a:p>
        </p:txBody>
      </p:sp>
      <p:sp>
        <p:nvSpPr>
          <p:cNvPr id="60" name="Полилиния 59"/>
          <p:cNvSpPr/>
          <p:nvPr/>
        </p:nvSpPr>
        <p:spPr>
          <a:xfrm>
            <a:off x="1170958" y="1706337"/>
            <a:ext cx="3642736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/>
              <a:t>З</a:t>
            </a:r>
            <a:r>
              <a:rPr lang="ru-RU" sz="1100" dirty="0" smtClean="0"/>
              <a:t>аявления </a:t>
            </a:r>
            <a:r>
              <a:rPr lang="ru-RU" sz="1100" dirty="0"/>
              <a:t>о соответствии проектной документации требованиям настоящего Федерального закона</a:t>
            </a:r>
          </a:p>
        </p:txBody>
      </p:sp>
      <p:sp>
        <p:nvSpPr>
          <p:cNvPr id="28" name="Полилиния 27"/>
          <p:cNvSpPr/>
          <p:nvPr/>
        </p:nvSpPr>
        <p:spPr>
          <a:xfrm>
            <a:off x="1153664" y="2334819"/>
            <a:ext cx="3642736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Государственная экспертиза </a:t>
            </a:r>
            <a:r>
              <a:rPr lang="ru-RU" sz="1100" dirty="0"/>
              <a:t>результатов инженерных изысканий и проектной документации</a:t>
            </a:r>
          </a:p>
        </p:txBody>
      </p:sp>
      <p:sp>
        <p:nvSpPr>
          <p:cNvPr id="29" name="Полилиния 28"/>
          <p:cNvSpPr/>
          <p:nvPr/>
        </p:nvSpPr>
        <p:spPr>
          <a:xfrm>
            <a:off x="1153664" y="3006076"/>
            <a:ext cx="3642736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Строительный контроль</a:t>
            </a:r>
            <a:endParaRPr lang="ru-RU" sz="1100" dirty="0"/>
          </a:p>
        </p:txBody>
      </p:sp>
      <p:sp>
        <p:nvSpPr>
          <p:cNvPr id="30" name="Полилиния 29"/>
          <p:cNvSpPr/>
          <p:nvPr/>
        </p:nvSpPr>
        <p:spPr>
          <a:xfrm>
            <a:off x="1141404" y="3677333"/>
            <a:ext cx="3642736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b="1" dirty="0" smtClean="0"/>
              <a:t>Государственный строительный надзор</a:t>
            </a:r>
            <a:endParaRPr lang="ru-RU" sz="1100" b="1" dirty="0"/>
          </a:p>
        </p:txBody>
      </p:sp>
      <p:sp>
        <p:nvSpPr>
          <p:cNvPr id="31" name="Полилиния 30"/>
          <p:cNvSpPr/>
          <p:nvPr/>
        </p:nvSpPr>
        <p:spPr>
          <a:xfrm>
            <a:off x="1126837" y="4336998"/>
            <a:ext cx="3642736" cy="604169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/>
              <a:t>З</a:t>
            </a:r>
            <a:r>
              <a:rPr lang="ru-RU" sz="1100" dirty="0" smtClean="0"/>
              <a:t>аявление </a:t>
            </a:r>
            <a:r>
              <a:rPr lang="ru-RU" sz="1100" dirty="0"/>
              <a:t>о соответствии построенного, реконструированного или отремонтированного </a:t>
            </a:r>
            <a:r>
              <a:rPr lang="ru-RU" sz="1100" dirty="0" smtClean="0"/>
              <a:t>сооружения </a:t>
            </a:r>
            <a:r>
              <a:rPr lang="ru-RU" sz="1100" dirty="0"/>
              <a:t>проектной документации</a:t>
            </a:r>
          </a:p>
        </p:txBody>
      </p:sp>
      <p:sp>
        <p:nvSpPr>
          <p:cNvPr id="34" name="Полилиния 33"/>
          <p:cNvSpPr/>
          <p:nvPr/>
        </p:nvSpPr>
        <p:spPr>
          <a:xfrm>
            <a:off x="1126837" y="5138756"/>
            <a:ext cx="3642736" cy="604169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Заявление </a:t>
            </a:r>
            <a:r>
              <a:rPr lang="ru-RU" sz="1100" dirty="0"/>
              <a:t>о соответствии построенного, реконструированного или отремонтированного </a:t>
            </a:r>
            <a:r>
              <a:rPr lang="ru-RU" sz="1100" dirty="0" smtClean="0"/>
              <a:t>сооружения </a:t>
            </a:r>
            <a:r>
              <a:rPr lang="ru-RU" sz="1100" dirty="0"/>
              <a:t>требованиям </a:t>
            </a:r>
            <a:r>
              <a:rPr lang="ru-RU" sz="1100" dirty="0" smtClean="0"/>
              <a:t>384-ФЗ</a:t>
            </a:r>
            <a:endParaRPr lang="ru-RU" sz="1100" dirty="0"/>
          </a:p>
        </p:txBody>
      </p:sp>
      <p:sp>
        <p:nvSpPr>
          <p:cNvPr id="35" name="Полилиния 34"/>
          <p:cNvSpPr/>
          <p:nvPr/>
        </p:nvSpPr>
        <p:spPr>
          <a:xfrm>
            <a:off x="1141404" y="5940514"/>
            <a:ext cx="3642736" cy="283148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Испытания, приемка и ввод </a:t>
            </a:r>
            <a:r>
              <a:rPr lang="ru-RU" sz="1100" dirty="0"/>
              <a:t>объекта в </a:t>
            </a:r>
            <a:r>
              <a:rPr lang="ru-RU" sz="1100" dirty="0" smtClean="0"/>
              <a:t>эксплуатацию</a:t>
            </a:r>
            <a:endParaRPr lang="ru-RU" sz="1100" dirty="0"/>
          </a:p>
        </p:txBody>
      </p:sp>
      <p:sp>
        <p:nvSpPr>
          <p:cNvPr id="49" name="Полилиния 48"/>
          <p:cNvSpPr/>
          <p:nvPr/>
        </p:nvSpPr>
        <p:spPr>
          <a:xfrm>
            <a:off x="6105128" y="1684847"/>
            <a:ext cx="3456384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Негосударственная экспертиза </a:t>
            </a:r>
            <a:r>
              <a:rPr lang="ru-RU" sz="1100" dirty="0"/>
              <a:t>результатов инженерных изысканий и проектной </a:t>
            </a:r>
            <a:r>
              <a:rPr lang="ru-RU" sz="1100" dirty="0" smtClean="0"/>
              <a:t>документации</a:t>
            </a:r>
            <a:endParaRPr lang="ru-RU" sz="1100" dirty="0"/>
          </a:p>
        </p:txBody>
      </p:sp>
      <p:sp>
        <p:nvSpPr>
          <p:cNvPr id="50" name="Полилиния 49"/>
          <p:cNvSpPr/>
          <p:nvPr/>
        </p:nvSpPr>
        <p:spPr>
          <a:xfrm rot="16200000">
            <a:off x="-1554133" y="3676967"/>
            <a:ext cx="4517328" cy="576065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Обязательная оценка </a:t>
            </a:r>
            <a:r>
              <a:rPr lang="ru-RU" sz="1100" dirty="0"/>
              <a:t>соответствия </a:t>
            </a:r>
            <a:r>
              <a:rPr lang="ru-RU" sz="1100" dirty="0" smtClean="0"/>
              <a:t>сооружений</a:t>
            </a:r>
            <a:r>
              <a:rPr lang="ru-RU" sz="1100" dirty="0"/>
              <a:t>, а также связанных </a:t>
            </a:r>
            <a:r>
              <a:rPr lang="ru-RU" sz="1100" dirty="0" smtClean="0"/>
              <a:t>с сооружениями </a:t>
            </a:r>
            <a:r>
              <a:rPr lang="ru-RU" sz="1100" dirty="0"/>
              <a:t>процессов </a:t>
            </a:r>
            <a:r>
              <a:rPr lang="ru-RU" sz="1100" dirty="0" smtClean="0"/>
              <a:t>проектирования, </a:t>
            </a:r>
            <a:r>
              <a:rPr lang="ru-RU" sz="1100" dirty="0"/>
              <a:t>строительства, монтажа, наладки и утилизации</a:t>
            </a:r>
          </a:p>
        </p:txBody>
      </p:sp>
      <p:sp>
        <p:nvSpPr>
          <p:cNvPr id="51" name="Полилиния 50"/>
          <p:cNvSpPr/>
          <p:nvPr/>
        </p:nvSpPr>
        <p:spPr>
          <a:xfrm rot="16200000">
            <a:off x="3345267" y="3674111"/>
            <a:ext cx="4511614" cy="576065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Добровольная оценка </a:t>
            </a:r>
            <a:r>
              <a:rPr lang="ru-RU" sz="1100" dirty="0"/>
              <a:t>соответствия </a:t>
            </a:r>
            <a:r>
              <a:rPr lang="ru-RU" sz="1100" dirty="0" smtClean="0"/>
              <a:t>сооружений</a:t>
            </a:r>
            <a:r>
              <a:rPr lang="ru-RU" sz="1100" dirty="0"/>
              <a:t>, а также связанных </a:t>
            </a:r>
            <a:r>
              <a:rPr lang="ru-RU" sz="1100" dirty="0" smtClean="0"/>
              <a:t>с сооружениями </a:t>
            </a:r>
            <a:r>
              <a:rPr lang="ru-RU" sz="1100" dirty="0"/>
              <a:t>процессов </a:t>
            </a:r>
            <a:r>
              <a:rPr lang="ru-RU" sz="1100" dirty="0" smtClean="0"/>
              <a:t>проектирования, </a:t>
            </a:r>
            <a:r>
              <a:rPr lang="ru-RU" sz="1100" dirty="0"/>
              <a:t>строительства, монтажа, наладки и утилизации</a:t>
            </a:r>
          </a:p>
        </p:txBody>
      </p:sp>
      <p:sp>
        <p:nvSpPr>
          <p:cNvPr id="53" name="Полилиния 52"/>
          <p:cNvSpPr/>
          <p:nvPr/>
        </p:nvSpPr>
        <p:spPr>
          <a:xfrm>
            <a:off x="6105128" y="2461447"/>
            <a:ext cx="3456384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Авторский надзор</a:t>
            </a:r>
            <a:endParaRPr lang="ru-RU" sz="1100" dirty="0"/>
          </a:p>
        </p:txBody>
      </p:sp>
      <p:sp>
        <p:nvSpPr>
          <p:cNvPr id="54" name="Полилиния 53"/>
          <p:cNvSpPr/>
          <p:nvPr/>
        </p:nvSpPr>
        <p:spPr>
          <a:xfrm>
            <a:off x="6105128" y="3183446"/>
            <a:ext cx="3456384" cy="462076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algn="ctr"/>
            <a:r>
              <a:rPr lang="ru-RU" sz="1100" dirty="0" smtClean="0"/>
              <a:t>Обследование сооружений</a:t>
            </a:r>
            <a:endParaRPr lang="ru-RU" sz="1100" dirty="0"/>
          </a:p>
        </p:txBody>
      </p:sp>
      <p:sp>
        <p:nvSpPr>
          <p:cNvPr id="57" name="Стрелка вниз 56"/>
          <p:cNvSpPr/>
          <p:nvPr/>
        </p:nvSpPr>
        <p:spPr>
          <a:xfrm>
            <a:off x="2753685" y="2175132"/>
            <a:ext cx="216024" cy="155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>
            <a:off x="2753685" y="2813802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2753685" y="3486463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низ 60"/>
          <p:cNvSpPr/>
          <p:nvPr/>
        </p:nvSpPr>
        <p:spPr>
          <a:xfrm>
            <a:off x="2753685" y="4139409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низ 62"/>
          <p:cNvSpPr/>
          <p:nvPr/>
        </p:nvSpPr>
        <p:spPr>
          <a:xfrm>
            <a:off x="2753685" y="4929840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низ 63"/>
          <p:cNvSpPr/>
          <p:nvPr/>
        </p:nvSpPr>
        <p:spPr>
          <a:xfrm>
            <a:off x="2753685" y="5746523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>
            <a:off x="2732181" y="6229707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7905328" y="2214306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низ 77"/>
          <p:cNvSpPr/>
          <p:nvPr/>
        </p:nvSpPr>
        <p:spPr>
          <a:xfrm>
            <a:off x="7905328" y="2969940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низ 78"/>
          <p:cNvSpPr/>
          <p:nvPr/>
        </p:nvSpPr>
        <p:spPr>
          <a:xfrm>
            <a:off x="7905066" y="1505693"/>
            <a:ext cx="216024" cy="190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 вниз 85"/>
          <p:cNvSpPr/>
          <p:nvPr/>
        </p:nvSpPr>
        <p:spPr>
          <a:xfrm>
            <a:off x="6288409" y="3677332"/>
            <a:ext cx="216024" cy="2749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9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16632"/>
            <a:ext cx="8979818" cy="698480"/>
          </a:xfrm>
        </p:spPr>
        <p:txBody>
          <a:bodyPr vert="horz" lIns="91429" tIns="45715" rIns="91429" bIns="45715" rtlCol="0" anchor="ctr">
            <a:noAutofit/>
          </a:bodyPr>
          <a:lstStyle/>
          <a:p>
            <a:pPr algn="ctr"/>
            <a:r>
              <a:rPr lang="ru-RU" sz="1600" dirty="0"/>
              <a:t>Результаты экспертизы, проведенной ФБУ «Российский Федеральный центр судебной экспертизы при министерстве юстиции Российской Федерации</a:t>
            </a:r>
            <a:r>
              <a:rPr lang="ru-RU" sz="1600" dirty="0" smtClean="0"/>
              <a:t>» в </a:t>
            </a:r>
            <a:r>
              <a:rPr lang="ru-RU" sz="1600" dirty="0"/>
              <a:t>отношении технологических трубопроводов ООО «ЛУКОЙЛ-Нижегороднефтеоргсинтез</a:t>
            </a:r>
            <a:r>
              <a:rPr lang="ru-RU" sz="1800" dirty="0"/>
              <a:t>»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410681" y="994492"/>
            <a:ext cx="8985633" cy="5302700"/>
            <a:chOff x="395240" y="824630"/>
            <a:chExt cx="8985633" cy="4429482"/>
          </a:xfrm>
        </p:grpSpPr>
        <p:sp>
          <p:nvSpPr>
            <p:cNvPr id="25" name="Полилиния 24"/>
            <p:cNvSpPr/>
            <p:nvPr/>
          </p:nvSpPr>
          <p:spPr>
            <a:xfrm>
              <a:off x="401055" y="824630"/>
              <a:ext cx="8896381" cy="873574"/>
            </a:xfrm>
            <a:custGeom>
              <a:avLst/>
              <a:gdLst>
                <a:gd name="connsiteX0" fmla="*/ 0 w 2453387"/>
                <a:gd name="connsiteY0" fmla="*/ 0 h 743004"/>
                <a:gd name="connsiteX1" fmla="*/ 2453387 w 2453387"/>
                <a:gd name="connsiteY1" fmla="*/ 0 h 743004"/>
                <a:gd name="connsiteX2" fmla="*/ 2453387 w 2453387"/>
                <a:gd name="connsiteY2" fmla="*/ 743004 h 743004"/>
                <a:gd name="connsiteX3" fmla="*/ 0 w 2453387"/>
                <a:gd name="connsiteY3" fmla="*/ 743004 h 743004"/>
                <a:gd name="connsiteX4" fmla="*/ 0 w 2453387"/>
                <a:gd name="connsiteY4" fmla="*/ 0 h 74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3387" h="743004">
                  <a:moveTo>
                    <a:pt x="0" y="0"/>
                  </a:moveTo>
                  <a:lnTo>
                    <a:pt x="2453387" y="0"/>
                  </a:lnTo>
                  <a:lnTo>
                    <a:pt x="2453387" y="743004"/>
                  </a:lnTo>
                  <a:lnTo>
                    <a:pt x="0" y="7430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/>
                <a:t>Определение Арбитражного суда Нижегородской области </a:t>
              </a:r>
              <a:r>
                <a:rPr lang="ru-RU" sz="1200" dirty="0" smtClean="0"/>
                <a:t>о </a:t>
              </a:r>
              <a:r>
                <a:rPr lang="ru-RU" sz="1200" dirty="0"/>
                <a:t>назначении экспертизы по заявлению ООО «ЛУКОЙЛ-Нижегороднефтеоргсинтез» о признании незаконным и отмене предписания Волжско-Окского управления </a:t>
              </a:r>
              <a:r>
                <a:rPr lang="ru-RU" sz="1200" dirty="0" err="1"/>
                <a:t>Ростехнадзора</a:t>
              </a:r>
              <a:r>
                <a:rPr lang="ru-RU" sz="1200" dirty="0"/>
                <a:t> от 25.08.2021 № Р-311-529/П/21 (в состав которого включены требования к сертификации технологических трубопроводов</a:t>
              </a:r>
              <a:r>
                <a:rPr lang="ru-RU" sz="1200" dirty="0" smtClean="0"/>
                <a:t>)</a:t>
              </a:r>
              <a:endParaRPr lang="ru-RU" sz="1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395240" y="3233351"/>
              <a:ext cx="4403543" cy="360040"/>
            </a:xfrm>
            <a:custGeom>
              <a:avLst/>
              <a:gdLst>
                <a:gd name="connsiteX0" fmla="*/ 0 w 5986381"/>
                <a:gd name="connsiteY0" fmla="*/ 0 h 763226"/>
                <a:gd name="connsiteX1" fmla="*/ 5986381 w 5986381"/>
                <a:gd name="connsiteY1" fmla="*/ 0 h 763226"/>
                <a:gd name="connsiteX2" fmla="*/ 5986381 w 5986381"/>
                <a:gd name="connsiteY2" fmla="*/ 763226 h 763226"/>
                <a:gd name="connsiteX3" fmla="*/ 0 w 5986381"/>
                <a:gd name="connsiteY3" fmla="*/ 763226 h 763226"/>
                <a:gd name="connsiteX4" fmla="*/ 0 w 5986381"/>
                <a:gd name="connsiteY4" fmla="*/ 0 h 76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6381" h="763226">
                  <a:moveTo>
                    <a:pt x="0" y="0"/>
                  </a:moveTo>
                  <a:lnTo>
                    <a:pt x="5986381" y="0"/>
                  </a:lnTo>
                  <a:lnTo>
                    <a:pt x="5986381" y="763226"/>
                  </a:lnTo>
                  <a:lnTo>
                    <a:pt x="0" y="76322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Строительно-техническое исследование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395240" y="2676898"/>
              <a:ext cx="8882724" cy="368237"/>
            </a:xfrm>
            <a:custGeom>
              <a:avLst/>
              <a:gdLst>
                <a:gd name="connsiteX0" fmla="*/ 0 w 2453387"/>
                <a:gd name="connsiteY0" fmla="*/ 0 h 743004"/>
                <a:gd name="connsiteX1" fmla="*/ 2453387 w 2453387"/>
                <a:gd name="connsiteY1" fmla="*/ 0 h 743004"/>
                <a:gd name="connsiteX2" fmla="*/ 2453387 w 2453387"/>
                <a:gd name="connsiteY2" fmla="*/ 743004 h 743004"/>
                <a:gd name="connsiteX3" fmla="*/ 0 w 2453387"/>
                <a:gd name="connsiteY3" fmla="*/ 743004 h 743004"/>
                <a:gd name="connsiteX4" fmla="*/ 0 w 2453387"/>
                <a:gd name="connsiteY4" fmla="*/ 0 h 743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3387" h="743004">
                  <a:moveTo>
                    <a:pt x="0" y="0"/>
                  </a:moveTo>
                  <a:lnTo>
                    <a:pt x="2453387" y="0"/>
                  </a:lnTo>
                  <a:lnTo>
                    <a:pt x="2453387" y="743004"/>
                  </a:lnTo>
                  <a:lnTo>
                    <a:pt x="0" y="7430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10484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bg1"/>
                  </a:solidFill>
                </a:rPr>
                <a:t>Выводы экспертов</a:t>
              </a:r>
              <a:endParaRPr lang="ru-RU" sz="12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395240" y="1981306"/>
              <a:ext cx="8882724" cy="450587"/>
            </a:xfrm>
            <a:custGeom>
              <a:avLst/>
              <a:gdLst>
                <a:gd name="connsiteX0" fmla="*/ 0 w 5485508"/>
                <a:gd name="connsiteY0" fmla="*/ 0 h 1122877"/>
                <a:gd name="connsiteX1" fmla="*/ 5485508 w 5485508"/>
                <a:gd name="connsiteY1" fmla="*/ 0 h 1122877"/>
                <a:gd name="connsiteX2" fmla="*/ 5485508 w 5485508"/>
                <a:gd name="connsiteY2" fmla="*/ 1122877 h 1122877"/>
                <a:gd name="connsiteX3" fmla="*/ 0 w 5485508"/>
                <a:gd name="connsiteY3" fmla="*/ 1122877 h 1122877"/>
                <a:gd name="connsiteX4" fmla="*/ 0 w 5485508"/>
                <a:gd name="connsiteY4" fmla="*/ 0 h 1122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5508" h="1122877">
                  <a:moveTo>
                    <a:pt x="0" y="0"/>
                  </a:moveTo>
                  <a:lnTo>
                    <a:pt x="5485508" y="0"/>
                  </a:lnTo>
                  <a:lnTo>
                    <a:pt x="5485508" y="1122877"/>
                  </a:lnTo>
                  <a:lnTo>
                    <a:pt x="0" y="11228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6350" rIns="25400" bIns="6350" numCol="1" spcCol="1270" anchor="ctr" anchorCtr="0">
              <a:noAutofit/>
            </a:bodyPr>
            <a:lstStyle/>
            <a:p>
              <a:pPr algn="ctr" defTabSz="914400">
                <a:spcBef>
                  <a:spcPct val="0"/>
                </a:spcBef>
                <a:defRPr/>
              </a:pPr>
              <a:r>
                <a:rPr lang="ru-RU" sz="1100" dirty="0"/>
                <a:t>Вопрос к экспертам: </a:t>
              </a:r>
              <a:r>
                <a:rPr lang="ru-RU" sz="1100" b="1" dirty="0"/>
                <a:t>Относятся ли  технологические трубопроводы </a:t>
              </a:r>
              <a:r>
                <a:rPr lang="ru-RU" sz="1100" dirty="0"/>
                <a:t>в составе объекта капитального строительства «Комплекс изомеризации «ПЕНЕКС», указанные в предписании </a:t>
              </a:r>
              <a:r>
                <a:rPr lang="ru-RU" sz="1100" dirty="0" err="1"/>
                <a:t>Ростехнадзора</a:t>
              </a:r>
              <a:r>
                <a:rPr lang="ru-RU" sz="1100" dirty="0"/>
                <a:t> от 25.08.2021 № Р-311-529/П/21 </a:t>
              </a:r>
              <a:r>
                <a:rPr lang="ru-RU" sz="1100" b="1" dirty="0" smtClean="0"/>
                <a:t>к оборудованию или сооружениям?</a:t>
              </a:r>
              <a:endParaRPr lang="ru-RU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4918087" y="3240523"/>
              <a:ext cx="4359877" cy="360040"/>
            </a:xfrm>
            <a:custGeom>
              <a:avLst/>
              <a:gdLst>
                <a:gd name="connsiteX0" fmla="*/ 0 w 5986381"/>
                <a:gd name="connsiteY0" fmla="*/ 0 h 763226"/>
                <a:gd name="connsiteX1" fmla="*/ 5986381 w 5986381"/>
                <a:gd name="connsiteY1" fmla="*/ 0 h 763226"/>
                <a:gd name="connsiteX2" fmla="*/ 5986381 w 5986381"/>
                <a:gd name="connsiteY2" fmla="*/ 763226 h 763226"/>
                <a:gd name="connsiteX3" fmla="*/ 0 w 5986381"/>
                <a:gd name="connsiteY3" fmla="*/ 763226 h 763226"/>
                <a:gd name="connsiteX4" fmla="*/ 0 w 5986381"/>
                <a:gd name="connsiteY4" fmla="*/ 0 h 76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6381" h="763226">
                  <a:moveTo>
                    <a:pt x="0" y="0"/>
                  </a:moveTo>
                  <a:lnTo>
                    <a:pt x="5986381" y="0"/>
                  </a:lnTo>
                  <a:lnTo>
                    <a:pt x="5986381" y="763226"/>
                  </a:lnTo>
                  <a:lnTo>
                    <a:pt x="0" y="76322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Товароведческое исследование</a:t>
              </a:r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937559" y="3880790"/>
              <a:ext cx="4443314" cy="1373322"/>
            </a:xfrm>
            <a:custGeom>
              <a:avLst/>
              <a:gdLst>
                <a:gd name="connsiteX0" fmla="*/ 0 w 5986381"/>
                <a:gd name="connsiteY0" fmla="*/ 0 h 763226"/>
                <a:gd name="connsiteX1" fmla="*/ 5986381 w 5986381"/>
                <a:gd name="connsiteY1" fmla="*/ 0 h 763226"/>
                <a:gd name="connsiteX2" fmla="*/ 5986381 w 5986381"/>
                <a:gd name="connsiteY2" fmla="*/ 763226 h 763226"/>
                <a:gd name="connsiteX3" fmla="*/ 0 w 5986381"/>
                <a:gd name="connsiteY3" fmla="*/ 763226 h 763226"/>
                <a:gd name="connsiteX4" fmla="*/ 0 w 5986381"/>
                <a:gd name="connsiteY4" fmla="*/ 0 h 76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6381" h="763226">
                  <a:moveTo>
                    <a:pt x="0" y="0"/>
                  </a:moveTo>
                  <a:lnTo>
                    <a:pt x="5986381" y="0"/>
                  </a:lnTo>
                  <a:lnTo>
                    <a:pt x="5986381" y="763226"/>
                  </a:lnTo>
                  <a:lnTo>
                    <a:pt x="0" y="763226"/>
                  </a:lnTo>
                  <a:lnTo>
                    <a:pt x="0" y="0"/>
                  </a:lnTo>
                  <a:close/>
                </a:path>
              </a:pathLst>
            </a:custGeom>
            <a:ln w="44450">
              <a:solidFill>
                <a:srgbClr val="00B05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 smtClean="0"/>
            </a:p>
            <a:p>
              <a:pPr lvl="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В соответствии с областью применения Технического регламента Таможенного </a:t>
              </a:r>
              <a:r>
                <a:rPr lang="en-US" sz="1100" kern="1200" dirty="0" smtClean="0"/>
                <a:t>C</a:t>
              </a:r>
              <a:r>
                <a:rPr lang="ru-RU" sz="1100" kern="1200" dirty="0" err="1" smtClean="0"/>
                <a:t>оюза</a:t>
              </a:r>
              <a:r>
                <a:rPr lang="ru-RU" sz="1100" kern="1200" dirty="0" smtClean="0"/>
                <a:t> «О безопасности оборудования, работающего под избыточным давлением» </a:t>
              </a:r>
              <a:r>
                <a:rPr lang="ru-RU" sz="1100" b="1" kern="1200" dirty="0" smtClean="0"/>
                <a:t>(ТР ТС 032/2013) технологические трубопроводы</a:t>
              </a:r>
              <a:r>
                <a:rPr lang="ru-RU" sz="1100" kern="1200" dirty="0" smtClean="0"/>
                <a:t> </a:t>
              </a:r>
              <a:r>
                <a:rPr lang="ru-RU" sz="1100" b="1" kern="1200" dirty="0" smtClean="0"/>
                <a:t>не относятся к оборудованию </a:t>
              </a:r>
              <a:r>
                <a:rPr lang="ru-RU" sz="1100" kern="1200" dirty="0" smtClean="0"/>
                <a:t>в связи с тем, что являются результатом строительства и </a:t>
              </a:r>
              <a:r>
                <a:rPr lang="ru-RU" sz="1100" b="1" kern="1200" dirty="0" smtClean="0"/>
                <a:t>не могут быть выпущены в обращение </a:t>
              </a:r>
              <a:r>
                <a:rPr lang="ru-RU" sz="1100" kern="1200" dirty="0" smtClean="0"/>
                <a:t>(поставлены или ввезены с целью распространения на территории Таможенного Союза)</a:t>
              </a:r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/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401054" y="3880790"/>
              <a:ext cx="4443314" cy="1373322"/>
            </a:xfrm>
            <a:custGeom>
              <a:avLst/>
              <a:gdLst>
                <a:gd name="connsiteX0" fmla="*/ 0 w 5986381"/>
                <a:gd name="connsiteY0" fmla="*/ 0 h 763226"/>
                <a:gd name="connsiteX1" fmla="*/ 5986381 w 5986381"/>
                <a:gd name="connsiteY1" fmla="*/ 0 h 763226"/>
                <a:gd name="connsiteX2" fmla="*/ 5986381 w 5986381"/>
                <a:gd name="connsiteY2" fmla="*/ 763226 h 763226"/>
                <a:gd name="connsiteX3" fmla="*/ 0 w 5986381"/>
                <a:gd name="connsiteY3" fmla="*/ 763226 h 763226"/>
                <a:gd name="connsiteX4" fmla="*/ 0 w 5986381"/>
                <a:gd name="connsiteY4" fmla="*/ 0 h 763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6381" h="763226">
                  <a:moveTo>
                    <a:pt x="0" y="0"/>
                  </a:moveTo>
                  <a:lnTo>
                    <a:pt x="5986381" y="0"/>
                  </a:lnTo>
                  <a:lnTo>
                    <a:pt x="5986381" y="763226"/>
                  </a:lnTo>
                  <a:lnTo>
                    <a:pt x="0" y="763226"/>
                  </a:lnTo>
                  <a:lnTo>
                    <a:pt x="0" y="0"/>
                  </a:lnTo>
                  <a:close/>
                </a:path>
              </a:pathLst>
            </a:custGeom>
            <a:ln w="44450">
              <a:solidFill>
                <a:srgbClr val="00B05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279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 smtClean="0"/>
            </a:p>
            <a:p>
              <a:pPr lvl="0" algn="just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/>
                <a:t>Технологические трубопроводы, </a:t>
              </a:r>
              <a:r>
                <a:rPr lang="ru-RU" sz="1100" kern="1200" dirty="0" smtClean="0"/>
                <a:t>исходя из способа создания, состава, крепления и способов соединения элементов, а так же других признаков, не предназначены для перемещения и эксплуатации на других объектах (не имеют признаков самостоятельного использования) </a:t>
              </a:r>
              <a:r>
                <a:rPr lang="ru-RU" sz="1100" b="1" kern="1200" dirty="0" smtClean="0"/>
                <a:t> являются составными частями сооружения</a:t>
              </a:r>
              <a:r>
                <a:rPr lang="ru-RU" sz="1100" kern="1200" dirty="0" smtClean="0"/>
                <a:t> </a:t>
              </a:r>
              <a:r>
                <a:rPr lang="ru-RU" sz="1100" dirty="0"/>
                <a:t>«Комплекс изомеризации «ПЕНЕКС</a:t>
              </a:r>
              <a:r>
                <a:rPr lang="ru-RU" sz="1100" dirty="0" smtClean="0"/>
                <a:t>», </a:t>
              </a:r>
              <a:r>
                <a:rPr lang="ru-RU" sz="1100" b="1" dirty="0" smtClean="0"/>
                <a:t>не могут быть отнесены к оборудованию</a:t>
              </a:r>
              <a:endParaRPr lang="ru-RU" sz="1100" b="1" kern="1200" dirty="0" smtClean="0"/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 dirty="0"/>
            </a:p>
          </p:txBody>
        </p:sp>
      </p:grpSp>
      <p:sp>
        <p:nvSpPr>
          <p:cNvPr id="23" name="Стрелка вниз 22"/>
          <p:cNvSpPr/>
          <p:nvPr/>
        </p:nvSpPr>
        <p:spPr>
          <a:xfrm>
            <a:off x="2504728" y="3652742"/>
            <a:ext cx="241437" cy="207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702499" y="2053319"/>
            <a:ext cx="299087" cy="2936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4731032" y="2939581"/>
            <a:ext cx="257555" cy="272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7041232" y="3652742"/>
            <a:ext cx="228956" cy="207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2491733" y="4377341"/>
            <a:ext cx="241437" cy="207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7065844" y="4377340"/>
            <a:ext cx="228956" cy="207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0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6496" y="188640"/>
            <a:ext cx="8979818" cy="626472"/>
          </a:xfrm>
        </p:spPr>
        <p:txBody>
          <a:bodyPr vert="horz" lIns="91429" tIns="45715" rIns="91429" bIns="45715" rtlCol="0" anchor="ctr">
            <a:noAutofit/>
          </a:bodyPr>
          <a:lstStyle/>
          <a:p>
            <a:r>
              <a:rPr lang="ru-RU" altLang="ru-RU" sz="1800" dirty="0" smtClean="0"/>
              <a:t>Предложения по внесению изменений в нормативные акты</a:t>
            </a:r>
            <a:endParaRPr lang="ru-RU" sz="1800" dirty="0"/>
          </a:p>
        </p:txBody>
      </p:sp>
      <p:sp>
        <p:nvSpPr>
          <p:cNvPr id="8" name="Полилиния 7"/>
          <p:cNvSpPr/>
          <p:nvPr/>
        </p:nvSpPr>
        <p:spPr>
          <a:xfrm>
            <a:off x="5088874" y="889120"/>
            <a:ext cx="4464495" cy="901763"/>
          </a:xfrm>
          <a:custGeom>
            <a:avLst/>
            <a:gdLst>
              <a:gd name="connsiteX0" fmla="*/ 0 w 1613512"/>
              <a:gd name="connsiteY0" fmla="*/ 0 h 835405"/>
              <a:gd name="connsiteX1" fmla="*/ 1613512 w 1613512"/>
              <a:gd name="connsiteY1" fmla="*/ 0 h 835405"/>
              <a:gd name="connsiteX2" fmla="*/ 1613512 w 1613512"/>
              <a:gd name="connsiteY2" fmla="*/ 835405 h 835405"/>
              <a:gd name="connsiteX3" fmla="*/ 0 w 1613512"/>
              <a:gd name="connsiteY3" fmla="*/ 835405 h 835405"/>
              <a:gd name="connsiteX4" fmla="*/ 0 w 1613512"/>
              <a:gd name="connsiteY4" fmla="*/ 0 h 83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3512" h="835405">
                <a:moveTo>
                  <a:pt x="0" y="0"/>
                </a:moveTo>
                <a:lnTo>
                  <a:pt x="1613512" y="0"/>
                </a:lnTo>
                <a:lnTo>
                  <a:pt x="1613512" y="835405"/>
                </a:lnTo>
                <a:lnTo>
                  <a:pt x="0" y="8354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11788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Федеральный закон от 30.12.2009 №384-ФЗ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«Технический регламент о безопасности зданий и сооружений»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488503" y="892825"/>
            <a:ext cx="4464496" cy="894354"/>
          </a:xfrm>
          <a:custGeom>
            <a:avLst/>
            <a:gdLst>
              <a:gd name="connsiteX0" fmla="*/ 0 w 2684723"/>
              <a:gd name="connsiteY0" fmla="*/ 0 h 1230426"/>
              <a:gd name="connsiteX1" fmla="*/ 2684723 w 2684723"/>
              <a:gd name="connsiteY1" fmla="*/ 0 h 1230426"/>
              <a:gd name="connsiteX2" fmla="*/ 2684723 w 2684723"/>
              <a:gd name="connsiteY2" fmla="*/ 1230426 h 1230426"/>
              <a:gd name="connsiteX3" fmla="*/ 0 w 2684723"/>
              <a:gd name="connsiteY3" fmla="*/ 1230426 h 1230426"/>
              <a:gd name="connsiteX4" fmla="*/ 0 w 2684723"/>
              <a:gd name="connsiteY4" fmla="*/ 0 h 1230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4723" h="1230426">
                <a:moveTo>
                  <a:pt x="0" y="0"/>
                </a:moveTo>
                <a:lnTo>
                  <a:pt x="2684723" y="0"/>
                </a:lnTo>
                <a:lnTo>
                  <a:pt x="2684723" y="1230426"/>
                </a:lnTo>
                <a:lnTo>
                  <a:pt x="0" y="12304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11788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ТР ТС 032/2013. Технический регламент Таможенного союза.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«О безопасности оборудования, работающего под избыточным давлением»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/>
          </a:p>
        </p:txBody>
      </p:sp>
      <p:sp>
        <p:nvSpPr>
          <p:cNvPr id="12" name="Полилиния 11"/>
          <p:cNvSpPr/>
          <p:nvPr/>
        </p:nvSpPr>
        <p:spPr>
          <a:xfrm>
            <a:off x="493314" y="3222520"/>
            <a:ext cx="4466467" cy="675530"/>
          </a:xfrm>
          <a:custGeom>
            <a:avLst/>
            <a:gdLst>
              <a:gd name="connsiteX0" fmla="*/ 0 w 2758493"/>
              <a:gd name="connsiteY0" fmla="*/ 0 h 835405"/>
              <a:gd name="connsiteX1" fmla="*/ 2758493 w 2758493"/>
              <a:gd name="connsiteY1" fmla="*/ 0 h 835405"/>
              <a:gd name="connsiteX2" fmla="*/ 2758493 w 2758493"/>
              <a:gd name="connsiteY2" fmla="*/ 835405 h 835405"/>
              <a:gd name="connsiteX3" fmla="*/ 0 w 2758493"/>
              <a:gd name="connsiteY3" fmla="*/ 835405 h 835405"/>
              <a:gd name="connsiteX4" fmla="*/ 0 w 2758493"/>
              <a:gd name="connsiteY4" fmla="*/ 0 h 83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8493" h="835405">
                <a:moveTo>
                  <a:pt x="0" y="0"/>
                </a:moveTo>
                <a:lnTo>
                  <a:pt x="2758493" y="0"/>
                </a:lnTo>
                <a:lnTo>
                  <a:pt x="2758493" y="835405"/>
                </a:lnTo>
                <a:lnTo>
                  <a:pt x="0" y="8354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117885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Перечень стандартов, </a:t>
            </a:r>
            <a:r>
              <a:rPr lang="ru-RU" sz="1100" dirty="0" smtClean="0"/>
              <a:t>в </a:t>
            </a:r>
            <a:r>
              <a:rPr lang="ru-RU" sz="1100" dirty="0"/>
              <a:t>результате применения которых на добровольной основе обеспечивается соблюдение требований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</a:pPr>
            <a:r>
              <a:rPr lang="ru-RU" sz="1200" kern="1200" dirty="0" smtClean="0"/>
              <a:t>    ТР ТС 032/2013</a:t>
            </a:r>
            <a:endParaRPr lang="ru-RU" sz="1200" kern="1200" dirty="0"/>
          </a:p>
        </p:txBody>
      </p:sp>
      <p:sp>
        <p:nvSpPr>
          <p:cNvPr id="13" name="Полилиния 12"/>
          <p:cNvSpPr/>
          <p:nvPr/>
        </p:nvSpPr>
        <p:spPr>
          <a:xfrm>
            <a:off x="5952970" y="3809300"/>
            <a:ext cx="3600399" cy="1202262"/>
          </a:xfrm>
          <a:custGeom>
            <a:avLst/>
            <a:gdLst>
              <a:gd name="connsiteX0" fmla="*/ 0 w 6730854"/>
              <a:gd name="connsiteY0" fmla="*/ 0 h 858142"/>
              <a:gd name="connsiteX1" fmla="*/ 6730854 w 6730854"/>
              <a:gd name="connsiteY1" fmla="*/ 0 h 858142"/>
              <a:gd name="connsiteX2" fmla="*/ 6730854 w 6730854"/>
              <a:gd name="connsiteY2" fmla="*/ 858142 h 858142"/>
              <a:gd name="connsiteX3" fmla="*/ 0 w 6730854"/>
              <a:gd name="connsiteY3" fmla="*/ 858142 h 858142"/>
              <a:gd name="connsiteX4" fmla="*/ 0 w 6730854"/>
              <a:gd name="connsiteY4" fmla="*/ 0 h 8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0854" h="858142">
                <a:moveTo>
                  <a:pt x="0" y="0"/>
                </a:moveTo>
                <a:lnTo>
                  <a:pt x="6730854" y="0"/>
                </a:lnTo>
                <a:lnTo>
                  <a:pt x="6730854" y="858142"/>
                </a:lnTo>
                <a:lnTo>
                  <a:pt x="0" y="8581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ГОСТ 32569-2013. Трубопроводы технологические стальные. Требования к устройству и эксплуатации на взрывопожароопасных и химически опасных производствах.</a:t>
            </a:r>
          </a:p>
          <a:p>
            <a:pPr lvl="0" algn="just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/>
              <a:t>ГОСТ 32388-2013. Трубопроводы технологические. Нормы и методы расчета на прочность, вибрацию и сейсмические воздействия"</a:t>
            </a:r>
            <a:endParaRPr lang="ru-RU" sz="1100" kern="1200" dirty="0"/>
          </a:p>
        </p:txBody>
      </p:sp>
      <p:sp>
        <p:nvSpPr>
          <p:cNvPr id="16" name="Полилиния 15"/>
          <p:cNvSpPr/>
          <p:nvPr/>
        </p:nvSpPr>
        <p:spPr>
          <a:xfrm>
            <a:off x="5088874" y="2210131"/>
            <a:ext cx="4470226" cy="1087643"/>
          </a:xfrm>
          <a:custGeom>
            <a:avLst/>
            <a:gdLst>
              <a:gd name="connsiteX0" fmla="*/ 0 w 2758493"/>
              <a:gd name="connsiteY0" fmla="*/ 0 h 835405"/>
              <a:gd name="connsiteX1" fmla="*/ 2758493 w 2758493"/>
              <a:gd name="connsiteY1" fmla="*/ 0 h 835405"/>
              <a:gd name="connsiteX2" fmla="*/ 2758493 w 2758493"/>
              <a:gd name="connsiteY2" fmla="*/ 835405 h 835405"/>
              <a:gd name="connsiteX3" fmla="*/ 0 w 2758493"/>
              <a:gd name="connsiteY3" fmla="*/ 835405 h 835405"/>
              <a:gd name="connsiteX4" fmla="*/ 0 w 2758493"/>
              <a:gd name="connsiteY4" fmla="*/ 0 h 83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8493" h="835405">
                <a:moveTo>
                  <a:pt x="0" y="0"/>
                </a:moveTo>
                <a:lnTo>
                  <a:pt x="2758493" y="0"/>
                </a:lnTo>
                <a:lnTo>
                  <a:pt x="2758493" y="835405"/>
                </a:lnTo>
                <a:lnTo>
                  <a:pt x="0" y="8354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117885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</a:pPr>
            <a:r>
              <a:rPr lang="ru-RU" sz="1200" dirty="0" smtClean="0"/>
              <a:t>Перечень </a:t>
            </a:r>
            <a:r>
              <a:rPr lang="ru-RU" sz="1200" dirty="0"/>
              <a:t>национальных стандартов и сводов правил (частей таких стандартов и сводов правил), в результате применения которых на обязательной основе обеспечивается соблюдение требований Федерального закона "Технический регламент о безопасности зданий и сооружений</a:t>
            </a:r>
            <a:r>
              <a:rPr lang="ru-RU" sz="1200" dirty="0" smtClean="0"/>
              <a:t>"</a:t>
            </a:r>
            <a:endParaRPr lang="ru-RU" sz="1200" kern="1200" dirty="0"/>
          </a:p>
        </p:txBody>
      </p:sp>
      <p:sp>
        <p:nvSpPr>
          <p:cNvPr id="26" name="Полилиния 25"/>
          <p:cNvSpPr/>
          <p:nvPr/>
        </p:nvSpPr>
        <p:spPr>
          <a:xfrm>
            <a:off x="836085" y="4146314"/>
            <a:ext cx="4032447" cy="1007078"/>
          </a:xfrm>
          <a:custGeom>
            <a:avLst/>
            <a:gdLst>
              <a:gd name="connsiteX0" fmla="*/ 0 w 6730854"/>
              <a:gd name="connsiteY0" fmla="*/ 0 h 858142"/>
              <a:gd name="connsiteX1" fmla="*/ 6730854 w 6730854"/>
              <a:gd name="connsiteY1" fmla="*/ 0 h 858142"/>
              <a:gd name="connsiteX2" fmla="*/ 6730854 w 6730854"/>
              <a:gd name="connsiteY2" fmla="*/ 858142 h 858142"/>
              <a:gd name="connsiteX3" fmla="*/ 0 w 6730854"/>
              <a:gd name="connsiteY3" fmla="*/ 858142 h 858142"/>
              <a:gd name="connsiteX4" fmla="*/ 0 w 6730854"/>
              <a:gd name="connsiteY4" fmla="*/ 0 h 8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0854" h="858142">
                <a:moveTo>
                  <a:pt x="0" y="0"/>
                </a:moveTo>
                <a:lnTo>
                  <a:pt x="6730854" y="0"/>
                </a:lnTo>
                <a:lnTo>
                  <a:pt x="6730854" y="858142"/>
                </a:lnTo>
                <a:lnTo>
                  <a:pt x="0" y="85814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00" kern="1200" dirty="0" smtClean="0"/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>
                <a:solidFill>
                  <a:schemeClr val="bg1">
                    <a:lumMod val="65000"/>
                  </a:schemeClr>
                </a:solidFill>
              </a:rPr>
              <a:t>ГОСТ 32569-2013. Трубопроводы технологические стальные. Требования к устройству и эксплуатации на взрывопожароопасных и химически опасных производствах.</a:t>
            </a: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dirty="0" smtClean="0">
                <a:solidFill>
                  <a:schemeClr val="bg1">
                    <a:lumMod val="65000"/>
                  </a:schemeClr>
                </a:solidFill>
              </a:rPr>
              <a:t>ГОСТ 32388-2013. Трубопроводы технологические. Нормы и методы расчета на прочность, вибрацию и сейсмические воздействия"</a:t>
            </a:r>
          </a:p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00" kern="1200" dirty="0"/>
          </a:p>
        </p:txBody>
      </p:sp>
      <p:sp>
        <p:nvSpPr>
          <p:cNvPr id="31" name="Умножение 30"/>
          <p:cNvSpPr/>
          <p:nvPr/>
        </p:nvSpPr>
        <p:spPr>
          <a:xfrm>
            <a:off x="467295" y="4520522"/>
            <a:ext cx="288032" cy="258661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576735" y="1819319"/>
            <a:ext cx="288032" cy="1987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с вырезом 34"/>
          <p:cNvSpPr/>
          <p:nvPr/>
        </p:nvSpPr>
        <p:spPr>
          <a:xfrm>
            <a:off x="4926487" y="4488206"/>
            <a:ext cx="353259" cy="2133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337701" y="4241671"/>
            <a:ext cx="681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00B050"/>
                </a:solidFill>
              </a:rPr>
              <a:t>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2519109" y="3911253"/>
            <a:ext cx="288032" cy="2249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7079279" y="3386909"/>
            <a:ext cx="288032" cy="382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7079279" y="1821335"/>
            <a:ext cx="288032" cy="364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840402" y="5231622"/>
            <a:ext cx="8712967" cy="452924"/>
          </a:xfrm>
          <a:custGeom>
            <a:avLst/>
            <a:gdLst>
              <a:gd name="connsiteX0" fmla="*/ 0 w 2113210"/>
              <a:gd name="connsiteY0" fmla="*/ 0 h 1234628"/>
              <a:gd name="connsiteX1" fmla="*/ 2113210 w 2113210"/>
              <a:gd name="connsiteY1" fmla="*/ 0 h 1234628"/>
              <a:gd name="connsiteX2" fmla="*/ 2113210 w 2113210"/>
              <a:gd name="connsiteY2" fmla="*/ 1234628 h 1234628"/>
              <a:gd name="connsiteX3" fmla="*/ 0 w 2113210"/>
              <a:gd name="connsiteY3" fmla="*/ 1234628 h 1234628"/>
              <a:gd name="connsiteX4" fmla="*/ 0 w 2113210"/>
              <a:gd name="connsiteY4" fmla="*/ 0 h 123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210" h="1234628">
                <a:moveTo>
                  <a:pt x="0" y="0"/>
                </a:moveTo>
                <a:lnTo>
                  <a:pt x="2113210" y="0"/>
                </a:lnTo>
                <a:lnTo>
                  <a:pt x="2113210" y="1234628"/>
                </a:lnTo>
                <a:lnTo>
                  <a:pt x="0" y="1234628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Ссылки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требования ТР ТС 032/2013 в </a:t>
            </a:r>
            <a:r>
              <a:rPr lang="ru-RU" sz="1100" dirty="0" err="1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ФНиП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«Правила безопасной эксплуатации технологических трубопроводов» (</a:t>
            </a:r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вступивших </a:t>
            </a:r>
            <a:r>
              <a:rPr lang="ru-RU" sz="11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силу с 01.09.2022)</a:t>
            </a:r>
            <a:endParaRPr lang="ru-RU" sz="1100" b="1" kern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Умножение 26"/>
          <p:cNvSpPr/>
          <p:nvPr/>
        </p:nvSpPr>
        <p:spPr>
          <a:xfrm>
            <a:off x="467295" y="5321439"/>
            <a:ext cx="288032" cy="258661"/>
          </a:xfrm>
          <a:prstGeom prst="mathMultiply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1823422" y="5904606"/>
            <a:ext cx="8082578" cy="627552"/>
          </a:xfrm>
          <a:custGeom>
            <a:avLst/>
            <a:gdLst>
              <a:gd name="connsiteX0" fmla="*/ 0 w 8568952"/>
              <a:gd name="connsiteY0" fmla="*/ 0 h 1203522"/>
              <a:gd name="connsiteX1" fmla="*/ 8568952 w 8568952"/>
              <a:gd name="connsiteY1" fmla="*/ 0 h 1203522"/>
              <a:gd name="connsiteX2" fmla="*/ 8568952 w 8568952"/>
              <a:gd name="connsiteY2" fmla="*/ 1203522 h 1203522"/>
              <a:gd name="connsiteX3" fmla="*/ 0 w 8568952"/>
              <a:gd name="connsiteY3" fmla="*/ 1203522 h 1203522"/>
              <a:gd name="connsiteX4" fmla="*/ 0 w 8568952"/>
              <a:gd name="connsiteY4" fmla="*/ 0 h 1203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8952" h="1203522">
                <a:moveTo>
                  <a:pt x="0" y="0"/>
                </a:moveTo>
                <a:lnTo>
                  <a:pt x="8568952" y="0"/>
                </a:lnTo>
                <a:lnTo>
                  <a:pt x="8568952" y="1203522"/>
                </a:lnTo>
                <a:lnTo>
                  <a:pt x="0" y="12035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2064" tIns="15240" rIns="85344" bIns="15240" numCol="1" spcCol="1270" anchor="t" anchorCtr="0">
            <a:noAutofit/>
          </a:bodyPr>
          <a:lstStyle/>
          <a:p>
            <a:pPr marL="2857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Char char="ü"/>
            </a:pPr>
            <a:r>
              <a:rPr lang="ru-RU" sz="11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Оптимизация и синхронизация требований нормативных актов к технологическим трубопроводам. </a:t>
            </a:r>
          </a:p>
          <a:p>
            <a:pPr marL="2857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Char char="ü"/>
            </a:pPr>
            <a:r>
              <a:rPr lang="ru-RU" sz="11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Сокращение сроков ввода в эксплуатацию вновь построенных технологических трубопроводов.</a:t>
            </a:r>
            <a:endParaRPr lang="ru-RU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defTabSz="5334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Char char="ü"/>
            </a:pPr>
            <a:r>
              <a:rPr lang="ru-RU" sz="11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Исключение финансовых затрат, связанных с сертификацией/декларированием </a:t>
            </a:r>
            <a:r>
              <a:rPr lang="ru-RU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технологических </a:t>
            </a:r>
            <a:r>
              <a:rPr lang="ru-RU" sz="11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трубопроводов.  </a:t>
            </a:r>
            <a:endParaRPr lang="ru-RU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478391" y="5748146"/>
            <a:ext cx="1586147" cy="85033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Ожидаемый результат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501805" y="2064560"/>
            <a:ext cx="4404600" cy="789073"/>
          </a:xfrm>
          <a:custGeom>
            <a:avLst/>
            <a:gdLst>
              <a:gd name="connsiteX0" fmla="*/ 0 w 6730854"/>
              <a:gd name="connsiteY0" fmla="*/ 0 h 858142"/>
              <a:gd name="connsiteX1" fmla="*/ 6730854 w 6730854"/>
              <a:gd name="connsiteY1" fmla="*/ 0 h 858142"/>
              <a:gd name="connsiteX2" fmla="*/ 6730854 w 6730854"/>
              <a:gd name="connsiteY2" fmla="*/ 858142 h 858142"/>
              <a:gd name="connsiteX3" fmla="*/ 0 w 6730854"/>
              <a:gd name="connsiteY3" fmla="*/ 858142 h 858142"/>
              <a:gd name="connsiteX4" fmla="*/ 0 w 6730854"/>
              <a:gd name="connsiteY4" fmla="*/ 0 h 8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0854" h="858142">
                <a:moveTo>
                  <a:pt x="0" y="0"/>
                </a:moveTo>
                <a:lnTo>
                  <a:pt x="6730854" y="0"/>
                </a:lnTo>
                <a:lnTo>
                  <a:pt x="6730854" y="858142"/>
                </a:lnTo>
                <a:lnTo>
                  <a:pt x="0" y="85814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lvl="0" algn="just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Подготовить </a:t>
            </a:r>
            <a:r>
              <a:rPr lang="ru-RU" sz="1100" dirty="0"/>
              <a:t>разъяснение </a:t>
            </a:r>
            <a:r>
              <a:rPr lang="ru-RU" sz="1100" dirty="0" err="1"/>
              <a:t>Ростехнадзора</a:t>
            </a:r>
            <a:r>
              <a:rPr lang="ru-RU" sz="1100" dirty="0"/>
              <a:t> об отнесении технологических трубопроводов, входящих в состав сооружений, созданных в результате строительства, к местным распределительным трубопроводам, указанным в </a:t>
            </a:r>
            <a:r>
              <a:rPr lang="ru-RU" sz="1100" dirty="0" err="1"/>
              <a:t>пп</a:t>
            </a:r>
            <a:r>
              <a:rPr lang="ru-RU" sz="1100" dirty="0"/>
              <a:t>. «а» п. 3 </a:t>
            </a:r>
            <a:endParaRPr lang="ru-RU" sz="1100" kern="12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61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07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сновной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F254BA9627DD419EC669E9E08EF351" ma:contentTypeVersion="0" ma:contentTypeDescription="Создание документа." ma:contentTypeScope="" ma:versionID="4403271ff24ef14ba7261559c6e2f159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003F125-AB20-4B8E-BF7D-59ADFD7AE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6B774BD-792A-4179-BA51-77248E5CF5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63B09-1F65-40A3-8D94-E2E4E49F2BC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25204</TotalTime>
  <Words>1439</Words>
  <Application>Microsoft Office PowerPoint</Application>
  <PresentationFormat>Лист A4 (210x297 мм)</PresentationFormat>
  <Paragraphs>118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Тема Office</vt:lpstr>
      <vt:lpstr>О необходимости внесения изменений в нормативные акты, предусматривающие декларирование/сертификацию  технологических трубопроводов </vt:lpstr>
      <vt:lpstr>Определение технологического трубопровода – «сооружения»</vt:lpstr>
      <vt:lpstr>Общие требования к оценке выпускаемой продукции  на соответствие техническим регламентам</vt:lpstr>
      <vt:lpstr>Предлагаемый Ростехнадзором для технологических трубопроводов порядок оценки (подтверждения) их соответствия требованиям ТР ТС 032/2013. Технический регламент Таможенного союза «О безопасности оборудования, работающего под избыточным давлением»</vt:lpstr>
      <vt:lpstr>Предусмотренный Федеральным законом от 30.12.2009 №384-ФЗ «Технический регламент безопасности зданий и сооружений» порядок оценки (подтверждения) соответствия технологических трубопроводов установленным требованиям</vt:lpstr>
      <vt:lpstr>Результаты экспертизы, проведенной ФБУ «Российский Федеральный центр судебной экспертизы при министерстве юстиции Российской Федерации» в отношении технологических трубопроводов ООО «ЛУКОЙЛ-Нижегороднефтеоргсинтез»</vt:lpstr>
      <vt:lpstr>Предложения по внесению изменений в нормативные акты</vt:lpstr>
      <vt:lpstr>Презентация PowerPoint</vt:lpstr>
    </vt:vector>
  </TitlesOfParts>
  <Company>LUKOIL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Company</dc:creator>
  <cp:lastModifiedBy>Sergey Arturovich</cp:lastModifiedBy>
  <cp:revision>509</cp:revision>
  <cp:lastPrinted>2022-07-20T14:27:21Z</cp:lastPrinted>
  <dcterms:created xsi:type="dcterms:W3CDTF">2015-12-02T14:34:23Z</dcterms:created>
  <dcterms:modified xsi:type="dcterms:W3CDTF">2024-11-22T20:49:45Z</dcterms:modified>
</cp:coreProperties>
</file>